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3A0A99F9-D441-4C70-A790-B05F3CFC460C}">
  <a:tblStyle styleId="{3A0A99F9-D441-4C70-A790-B05F3CFC460C}"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 name="Shape 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algn="ctr" rtl="0">
              <a:lnSpc>
                <a:spcPct val="100000"/>
              </a:lnSpc>
              <a:spcBef>
                <a:spcPts val="360"/>
              </a:spcBef>
              <a:spcAft>
                <a:spcPts val="0"/>
              </a:spcAft>
              <a:buClr>
                <a:schemeClr val="dk1"/>
              </a:buClr>
              <a:buSzPct val="100000"/>
              <a:buFont typeface="Arial"/>
              <a:buChar char="●"/>
              <a:defRPr sz="1800">
                <a:solidFill>
                  <a:schemeClr val="dk1"/>
                </a:solidFill>
              </a:defRPr>
            </a:lvl1pPr>
            <a:lvl2pPr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a:lnSpc>
                <a:spcPct val="100000"/>
              </a:lnSpc>
              <a:spcBef>
                <a:spcPts val="360"/>
              </a:spcBef>
              <a:spcAft>
                <a:spcPts val="0"/>
              </a:spcAft>
              <a:buClr>
                <a:schemeClr val="dk1"/>
              </a:buClr>
              <a:buSzPct val="100000"/>
              <a:buFont typeface="Wingdings"/>
              <a:buChar char="§"/>
              <a:defRPr sz="1800">
                <a:solidFill>
                  <a:schemeClr val="dk1"/>
                </a:solidFill>
              </a:defRPr>
            </a:lvl3pPr>
            <a:lvl4pPr algn="ctr" rtl="0">
              <a:lnSpc>
                <a:spcPct val="100000"/>
              </a:lnSpc>
              <a:spcBef>
                <a:spcPts val="360"/>
              </a:spcBef>
              <a:spcAft>
                <a:spcPts val="0"/>
              </a:spcAft>
              <a:buClr>
                <a:schemeClr val="dk1"/>
              </a:buClr>
              <a:buSzPct val="100000"/>
              <a:buFont typeface="Arial"/>
              <a:buChar char="●"/>
              <a:defRPr sz="1800">
                <a:solidFill>
                  <a:schemeClr val="dk1"/>
                </a:solidFill>
              </a:defRPr>
            </a:lvl4pPr>
            <a:lvl5pPr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a:lnSpc>
                <a:spcPct val="100000"/>
              </a:lnSpc>
              <a:spcBef>
                <a:spcPts val="360"/>
              </a:spcBef>
              <a:spcAft>
                <a:spcPts val="0"/>
              </a:spcAft>
              <a:buClr>
                <a:schemeClr val="dk1"/>
              </a:buClr>
              <a:buSzPct val="100000"/>
              <a:buFont typeface="Wingdings"/>
              <a:buChar char="§"/>
              <a:defRPr sz="1800">
                <a:solidFill>
                  <a:schemeClr val="dk1"/>
                </a:solidFill>
              </a:defRPr>
            </a:lvl6pPr>
            <a:lvl7pPr algn="ctr" rtl="0">
              <a:lnSpc>
                <a:spcPct val="100000"/>
              </a:lnSpc>
              <a:spcBef>
                <a:spcPts val="360"/>
              </a:spcBef>
              <a:spcAft>
                <a:spcPts val="0"/>
              </a:spcAft>
              <a:buClr>
                <a:schemeClr val="dk1"/>
              </a:buClr>
              <a:buSzPct val="100000"/>
              <a:buFont typeface="Arial"/>
              <a:buChar char="●"/>
              <a:defRPr sz="1800">
                <a:solidFill>
                  <a:schemeClr val="dk1"/>
                </a:solidFill>
              </a:defRPr>
            </a:lvl7pPr>
            <a:lvl8pPr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algn="l" rtl="0">
              <a:spcBef>
                <a:spcPts val="600"/>
              </a:spcBef>
              <a:buClr>
                <a:schemeClr val="dk1"/>
              </a:buClr>
              <a:buSzPct val="100000"/>
              <a:buFont typeface="Arial"/>
              <a:buChar char="●"/>
              <a:defRPr sz="3000" b="0" i="0" u="none" strike="noStrike" cap="none" baseline="0">
                <a:solidFill>
                  <a:schemeClr val="dk1"/>
                </a:solidFill>
                <a:latin typeface="Arial"/>
                <a:ea typeface="Arial"/>
                <a:cs typeface="Arial"/>
                <a:sym typeface="Arial"/>
              </a:defRPr>
            </a:lvl1pPr>
            <a:lvl2pPr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4pPr>
            <a:lvl5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algn="l" rtl="0">
              <a:spcBef>
                <a:spcPts val="360"/>
              </a:spcBef>
              <a:buClr>
                <a:schemeClr val="dk1"/>
              </a:buClr>
              <a:buSzPct val="100000"/>
              <a:buFont typeface="Arial"/>
              <a:buChar char="●"/>
              <a:defRPr sz="1800" b="0" i="0" u="none" strike="noStrike" cap="none" baseline="0">
                <a:solidFill>
                  <a:schemeClr val="dk1"/>
                </a:solidFill>
                <a:latin typeface="Arial"/>
                <a:ea typeface="Arial"/>
                <a:cs typeface="Arial"/>
                <a:sym typeface="Arial"/>
              </a:defRPr>
            </a:lvl7pPr>
            <a:lvl8pPr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inelakeprep.org/counseling/students_academic.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mailto:wtriplett@pinelakeprep.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556124" y="671425"/>
            <a:ext cx="7772400" cy="1546500"/>
          </a:xfrm>
          <a:prstGeom prst="rect">
            <a:avLst/>
          </a:prstGeom>
        </p:spPr>
        <p:txBody>
          <a:bodyPr lIns="91425" tIns="91425" rIns="91425" bIns="91425" anchor="b" anchorCtr="0">
            <a:noAutofit/>
          </a:bodyPr>
          <a:lstStyle/>
          <a:p>
            <a:pPr>
              <a:spcBef>
                <a:spcPts val="0"/>
              </a:spcBef>
              <a:buNone/>
            </a:pPr>
            <a:r>
              <a:rPr lang="en" sz="6000" b="0">
                <a:solidFill>
                  <a:srgbClr val="000000"/>
                </a:solidFill>
              </a:rPr>
              <a:t>The Freshman</a:t>
            </a:r>
            <a:r>
              <a:rPr lang="en" sz="6000" b="0">
                <a:solidFill>
                  <a:srgbClr val="000000"/>
                </a:solidFill>
                <a:latin typeface="Impact"/>
                <a:ea typeface="Impact"/>
                <a:cs typeface="Impact"/>
                <a:sym typeface="Impact"/>
              </a:rPr>
              <a:t> Shock: </a:t>
            </a:r>
          </a:p>
        </p:txBody>
      </p:sp>
      <p:sp>
        <p:nvSpPr>
          <p:cNvPr id="24" name="Shape 24"/>
          <p:cNvSpPr txBox="1">
            <a:spLocks noGrp="1"/>
          </p:cNvSpPr>
          <p:nvPr>
            <p:ph type="subTitle" idx="1"/>
          </p:nvPr>
        </p:nvSpPr>
        <p:spPr>
          <a:xfrm>
            <a:off x="556124" y="2217925"/>
            <a:ext cx="7772400" cy="1046400"/>
          </a:xfrm>
          <a:prstGeom prst="rect">
            <a:avLst/>
          </a:prstGeom>
        </p:spPr>
        <p:txBody>
          <a:bodyPr lIns="91425" tIns="91425" rIns="91425" bIns="91425" anchor="t" anchorCtr="0">
            <a:noAutofit/>
          </a:bodyPr>
          <a:lstStyle/>
          <a:p>
            <a:pPr lvl="0" rtl="0">
              <a:spcBef>
                <a:spcPts val="0"/>
              </a:spcBef>
              <a:buNone/>
            </a:pPr>
            <a:r>
              <a:rPr lang="en" sz="2400" b="1">
                <a:solidFill>
                  <a:srgbClr val="000000"/>
                </a:solidFill>
              </a:rPr>
              <a:t>Your Child’s New Academic Responsibilities </a:t>
            </a:r>
          </a:p>
          <a:p>
            <a:pPr>
              <a:spcBef>
                <a:spcPts val="0"/>
              </a:spcBef>
              <a:buNone/>
            </a:pPr>
            <a:r>
              <a:rPr lang="en" sz="2400" b="1">
                <a:solidFill>
                  <a:srgbClr val="000000"/>
                </a:solidFill>
              </a:rPr>
              <a:t>in Upper School</a:t>
            </a:r>
          </a:p>
        </p:txBody>
      </p:sp>
      <p:sp>
        <p:nvSpPr>
          <p:cNvPr id="25" name="Shape 25"/>
          <p:cNvSpPr txBox="1"/>
          <p:nvPr/>
        </p:nvSpPr>
        <p:spPr>
          <a:xfrm>
            <a:off x="556124" y="6107900"/>
            <a:ext cx="8216699" cy="601799"/>
          </a:xfrm>
          <a:prstGeom prst="rect">
            <a:avLst/>
          </a:prstGeom>
          <a:noFill/>
        </p:spPr>
        <p:txBody>
          <a:bodyPr lIns="91425" tIns="91425" rIns="91425" bIns="91425" anchor="ctr" anchorCtr="0">
            <a:noAutofit/>
          </a:bodyPr>
          <a:lstStyle/>
          <a:p>
            <a:pPr algn="ctr">
              <a:spcBef>
                <a:spcPts val="0"/>
              </a:spcBef>
              <a:buNone/>
            </a:pPr>
            <a:r>
              <a:rPr lang="en" sz="1600" i="1"/>
              <a:t>This presentation will be posted on the Upper School Counseling Services page</a:t>
            </a:r>
          </a:p>
        </p:txBody>
      </p:sp>
      <p:pic>
        <p:nvPicPr>
          <p:cNvPr id="26" name="Shape 26"/>
          <p:cNvPicPr preferRelativeResize="0"/>
          <p:nvPr/>
        </p:nvPicPr>
        <p:blipFill>
          <a:blip r:embed="rId3"/>
          <a:stretch>
            <a:fillRect/>
          </a:stretch>
        </p:blipFill>
        <p:spPr>
          <a:xfrm>
            <a:off x="3163861" y="3494837"/>
            <a:ext cx="2813475" cy="2374937"/>
          </a:xfrm>
          <a:prstGeom prst="rect">
            <a:avLst/>
          </a:prstGeom>
        </p:spPr>
      </p:pic>
      <p:sp>
        <p:nvSpPr>
          <p:cNvPr id="27" name="Shape 27"/>
          <p:cNvSpPr txBox="1"/>
          <p:nvPr/>
        </p:nvSpPr>
        <p:spPr>
          <a:xfrm>
            <a:off x="3148875" y="3097300"/>
            <a:ext cx="2586899" cy="477599"/>
          </a:xfrm>
          <a:prstGeom prst="rect">
            <a:avLst/>
          </a:prstGeom>
        </p:spPr>
        <p:txBody>
          <a:bodyPr lIns="91425" tIns="91425" rIns="91425" bIns="91425" anchor="t" anchorCtr="0">
            <a:noAutofit/>
          </a:bodyPr>
          <a:lstStyle/>
          <a:p>
            <a:pPr algn="ctr">
              <a:spcBef>
                <a:spcPts val="0"/>
              </a:spcBef>
              <a:buNone/>
            </a:pPr>
            <a:r>
              <a:rPr lang="en"/>
              <a:t>Thursday, May 1st, 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HOMEWORK - how parents can help</a:t>
            </a:r>
          </a:p>
        </p:txBody>
      </p:sp>
      <p:sp>
        <p:nvSpPr>
          <p:cNvPr id="83" name="Shape 83"/>
          <p:cNvSpPr txBox="1">
            <a:spLocks noGrp="1"/>
          </p:cNvSpPr>
          <p:nvPr>
            <p:ph type="body" idx="1"/>
          </p:nvPr>
        </p:nvSpPr>
        <p:spPr>
          <a:xfrm>
            <a:off x="457200" y="1417650"/>
            <a:ext cx="7083299" cy="5184599"/>
          </a:xfrm>
          <a:prstGeom prst="rect">
            <a:avLst/>
          </a:prstGeom>
        </p:spPr>
        <p:txBody>
          <a:bodyPr lIns="91425" tIns="91425" rIns="91425" bIns="91425" anchor="t" anchorCtr="0">
            <a:noAutofit/>
          </a:bodyPr>
          <a:lstStyle/>
          <a:p>
            <a:pPr marL="457200" lvl="0" indent="-387350" rtl="0">
              <a:lnSpc>
                <a:spcPct val="115000"/>
              </a:lnSpc>
              <a:spcBef>
                <a:spcPts val="0"/>
              </a:spcBef>
              <a:buClr>
                <a:srgbClr val="000000"/>
              </a:buClr>
              <a:buSzPct val="100000"/>
              <a:buFont typeface="Arial"/>
              <a:buChar char="●"/>
            </a:pPr>
            <a:r>
              <a:rPr lang="en" sz="2500">
                <a:solidFill>
                  <a:srgbClr val="000000"/>
                </a:solidFill>
              </a:rPr>
              <a:t>Help your child set up a </a:t>
            </a:r>
            <a:r>
              <a:rPr lang="en" sz="2500" b="1">
                <a:solidFill>
                  <a:srgbClr val="000000"/>
                </a:solidFill>
              </a:rPr>
              <a:t>daily homework plan/schedule</a:t>
            </a:r>
            <a:r>
              <a:rPr lang="en" sz="2500">
                <a:solidFill>
                  <a:srgbClr val="000000"/>
                </a:solidFill>
              </a:rPr>
              <a:t>, write it down and post in a central location. Discuss the following:</a:t>
            </a:r>
          </a:p>
          <a:p>
            <a:pPr marL="914400" lvl="1" indent="-387350" rtl="0">
              <a:lnSpc>
                <a:spcPct val="115000"/>
              </a:lnSpc>
              <a:spcBef>
                <a:spcPts val="0"/>
              </a:spcBef>
              <a:buClr>
                <a:srgbClr val="000000"/>
              </a:buClr>
              <a:buSzPct val="100000"/>
              <a:buFont typeface="Courier New"/>
              <a:buChar char="o"/>
            </a:pPr>
            <a:r>
              <a:rPr lang="en" sz="2500">
                <a:solidFill>
                  <a:srgbClr val="000000"/>
                </a:solidFill>
              </a:rPr>
              <a:t>Time homework/studying should occur</a:t>
            </a:r>
          </a:p>
          <a:p>
            <a:pPr marL="914400" lvl="1" indent="-387350" rtl="0">
              <a:lnSpc>
                <a:spcPct val="115000"/>
              </a:lnSpc>
              <a:spcBef>
                <a:spcPts val="0"/>
              </a:spcBef>
              <a:buClr>
                <a:srgbClr val="000000"/>
              </a:buClr>
              <a:buSzPct val="100000"/>
              <a:buFont typeface="Courier New"/>
              <a:buChar char="o"/>
            </a:pPr>
            <a:r>
              <a:rPr lang="en" sz="2500">
                <a:solidFill>
                  <a:srgbClr val="000000"/>
                </a:solidFill>
              </a:rPr>
              <a:t>Location it should occur</a:t>
            </a:r>
          </a:p>
          <a:p>
            <a:pPr marL="914400" lvl="1" indent="-387350" rtl="0">
              <a:lnSpc>
                <a:spcPct val="115000"/>
              </a:lnSpc>
              <a:spcBef>
                <a:spcPts val="0"/>
              </a:spcBef>
              <a:buClr>
                <a:srgbClr val="000000"/>
              </a:buClr>
              <a:buSzPct val="100000"/>
              <a:buFont typeface="Courier New"/>
              <a:buChar char="o"/>
            </a:pPr>
            <a:r>
              <a:rPr lang="en" sz="2500">
                <a:solidFill>
                  <a:srgbClr val="000000"/>
                </a:solidFill>
              </a:rPr>
              <a:t>Materials needed</a:t>
            </a:r>
          </a:p>
          <a:p>
            <a:pPr marL="914400" lvl="1" indent="-387350" rtl="0">
              <a:lnSpc>
                <a:spcPct val="115000"/>
              </a:lnSpc>
              <a:spcBef>
                <a:spcPts val="0"/>
              </a:spcBef>
              <a:buClr>
                <a:srgbClr val="000000"/>
              </a:buClr>
              <a:buSzPct val="100000"/>
              <a:buFont typeface="Courier New"/>
              <a:buChar char="o"/>
            </a:pPr>
            <a:r>
              <a:rPr lang="en" sz="2500">
                <a:solidFill>
                  <a:srgbClr val="000000"/>
                </a:solidFill>
              </a:rPr>
              <a:t>Potential challenges and solutions (motivation, laziness, distractions)</a:t>
            </a:r>
          </a:p>
          <a:p>
            <a:pPr marL="457200" lvl="0" indent="-387350" rtl="0">
              <a:lnSpc>
                <a:spcPct val="115000"/>
              </a:lnSpc>
              <a:spcBef>
                <a:spcPts val="0"/>
              </a:spcBef>
              <a:buClr>
                <a:srgbClr val="000000"/>
              </a:buClr>
              <a:buSzPct val="100000"/>
              <a:buFont typeface="Arial"/>
              <a:buChar char="●"/>
            </a:pPr>
            <a:r>
              <a:rPr lang="en" sz="2500">
                <a:solidFill>
                  <a:srgbClr val="000000"/>
                </a:solidFill>
              </a:rPr>
              <a:t>May need different schedules for different days (for games, matches, practices, extracurriculars)</a:t>
            </a:r>
          </a:p>
        </p:txBody>
      </p:sp>
      <p:pic>
        <p:nvPicPr>
          <p:cNvPr id="84" name="Shape 84"/>
          <p:cNvPicPr preferRelativeResize="0"/>
          <p:nvPr/>
        </p:nvPicPr>
        <p:blipFill>
          <a:blip r:embed="rId3"/>
          <a:stretch>
            <a:fillRect/>
          </a:stretch>
        </p:blipFill>
        <p:spPr>
          <a:xfrm>
            <a:off x="7182825" y="2183825"/>
            <a:ext cx="1587524" cy="2404224"/>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rot="-833963">
            <a:off x="46937" y="242978"/>
            <a:ext cx="2101844" cy="646844"/>
          </a:xfrm>
          <a:prstGeom prst="rect">
            <a:avLst/>
          </a:prstGeom>
        </p:spPr>
        <p:txBody>
          <a:bodyPr lIns="91425" tIns="91425" rIns="91425" bIns="91425" anchor="b" anchorCtr="0">
            <a:noAutofit/>
          </a:bodyPr>
          <a:lstStyle/>
          <a:p>
            <a:pPr>
              <a:spcBef>
                <a:spcPts val="0"/>
              </a:spcBef>
              <a:buNone/>
            </a:pPr>
            <a:r>
              <a:rPr lang="en"/>
              <a:t>Example</a:t>
            </a:r>
          </a:p>
        </p:txBody>
      </p:sp>
      <p:sp>
        <p:nvSpPr>
          <p:cNvPr id="90" name="Shape 90"/>
          <p:cNvSpPr txBox="1">
            <a:spLocks noGrp="1"/>
          </p:cNvSpPr>
          <p:nvPr>
            <p:ph type="body" idx="1"/>
          </p:nvPr>
        </p:nvSpPr>
        <p:spPr>
          <a:xfrm>
            <a:off x="457200" y="1279675"/>
            <a:ext cx="8379899" cy="5391000"/>
          </a:xfrm>
          <a:prstGeom prst="rect">
            <a:avLst/>
          </a:prstGeom>
          <a:ln w="19050" cap="flat">
            <a:solidFill>
              <a:srgbClr val="666666"/>
            </a:solidFill>
            <a:prstDash val="solid"/>
            <a:round/>
            <a:headEnd type="none" w="med" len="med"/>
            <a:tailEnd type="none" w="med" len="med"/>
          </a:ln>
        </p:spPr>
        <p:txBody>
          <a:bodyPr lIns="91425" tIns="91425" rIns="91425" bIns="91425" anchor="t" anchorCtr="0">
            <a:noAutofit/>
          </a:bodyPr>
          <a:lstStyle/>
          <a:p>
            <a:pPr lvl="0" rtl="0">
              <a:lnSpc>
                <a:spcPct val="115000"/>
              </a:lnSpc>
              <a:spcBef>
                <a:spcPts val="0"/>
              </a:spcBef>
              <a:buNone/>
            </a:pPr>
            <a:endParaRPr sz="1000" u="sng">
              <a:latin typeface="Syncopate"/>
              <a:ea typeface="Syncopate"/>
              <a:cs typeface="Syncopate"/>
              <a:sym typeface="Syncopate"/>
            </a:endParaRPr>
          </a:p>
          <a:p>
            <a:pPr lvl="0" rtl="0">
              <a:lnSpc>
                <a:spcPct val="115000"/>
              </a:lnSpc>
              <a:spcBef>
                <a:spcPts val="0"/>
              </a:spcBef>
              <a:buNone/>
            </a:pPr>
            <a:r>
              <a:rPr lang="en" sz="2300" u="sng">
                <a:latin typeface="Syncopate"/>
                <a:ea typeface="Syncopate"/>
                <a:cs typeface="Syncopate"/>
                <a:sym typeface="Syncopate"/>
              </a:rPr>
              <a:t>MacKenzie’s Afternoon Schedule</a:t>
            </a:r>
          </a:p>
          <a:p>
            <a:pPr lvl="0" indent="457200" rtl="0">
              <a:lnSpc>
                <a:spcPct val="115000"/>
              </a:lnSpc>
              <a:spcBef>
                <a:spcPts val="0"/>
              </a:spcBef>
              <a:buNone/>
            </a:pPr>
            <a:r>
              <a:rPr lang="en" sz="2300" i="1">
                <a:latin typeface="Comic Sans MS"/>
                <a:ea typeface="Comic Sans MS"/>
                <a:cs typeface="Comic Sans MS"/>
                <a:sym typeface="Comic Sans MS"/>
              </a:rPr>
              <a:t>Homework should be done at the kitchen table</a:t>
            </a:r>
          </a:p>
          <a:p>
            <a:pPr lvl="0" indent="457200" rtl="0">
              <a:lnSpc>
                <a:spcPct val="115000"/>
              </a:lnSpc>
              <a:spcBef>
                <a:spcPts val="0"/>
              </a:spcBef>
              <a:buNone/>
            </a:pPr>
            <a:r>
              <a:rPr lang="en" sz="2300" i="1">
                <a:latin typeface="Comic Sans MS"/>
                <a:ea typeface="Comic Sans MS"/>
                <a:cs typeface="Comic Sans MS"/>
                <a:sym typeface="Comic Sans MS"/>
              </a:rPr>
              <a:t>No phone or TV allowed in the room</a:t>
            </a:r>
          </a:p>
          <a:p>
            <a:pPr lvl="0" rtl="0">
              <a:lnSpc>
                <a:spcPct val="115000"/>
              </a:lnSpc>
              <a:spcBef>
                <a:spcPts val="0"/>
              </a:spcBef>
              <a:buClr>
                <a:schemeClr val="dk1"/>
              </a:buClr>
              <a:buFont typeface="Arial"/>
              <a:buNone/>
            </a:pPr>
            <a:endParaRPr sz="1000">
              <a:latin typeface="Comic Sans MS"/>
              <a:ea typeface="Comic Sans MS"/>
              <a:cs typeface="Comic Sans MS"/>
              <a:sym typeface="Comic Sans MS"/>
            </a:endParaRPr>
          </a:p>
          <a:p>
            <a:pPr lvl="0" rtl="0">
              <a:lnSpc>
                <a:spcPct val="115000"/>
              </a:lnSpc>
              <a:spcBef>
                <a:spcPts val="1000"/>
              </a:spcBef>
              <a:spcAft>
                <a:spcPts val="1000"/>
              </a:spcAft>
              <a:buNone/>
            </a:pPr>
            <a:r>
              <a:rPr lang="en" sz="2300">
                <a:latin typeface="Comic Sans MS"/>
                <a:ea typeface="Comic Sans MS"/>
                <a:cs typeface="Comic Sans MS"/>
                <a:sym typeface="Comic Sans MS"/>
              </a:rPr>
              <a:t>3-3:45pm - Travel home, get snack, take a break</a:t>
            </a:r>
          </a:p>
          <a:p>
            <a:pPr lvl="0" rtl="0">
              <a:lnSpc>
                <a:spcPct val="115000"/>
              </a:lnSpc>
              <a:spcBef>
                <a:spcPts val="1000"/>
              </a:spcBef>
              <a:spcAft>
                <a:spcPts val="1000"/>
              </a:spcAft>
              <a:buNone/>
            </a:pPr>
            <a:r>
              <a:rPr lang="en" sz="2300">
                <a:latin typeface="Comic Sans MS"/>
                <a:ea typeface="Comic Sans MS"/>
                <a:cs typeface="Comic Sans MS"/>
                <a:sym typeface="Comic Sans MS"/>
              </a:rPr>
              <a:t>3:45-4pm - Go through bookbag and put loose papers in the correct folder/binder section for each class. Check planner, Edmodo and Homebase and create a to-do list for the night.</a:t>
            </a:r>
          </a:p>
          <a:p>
            <a:pPr lvl="0" rtl="0">
              <a:lnSpc>
                <a:spcPct val="115000"/>
              </a:lnSpc>
              <a:spcBef>
                <a:spcPts val="1000"/>
              </a:spcBef>
              <a:spcAft>
                <a:spcPts val="1000"/>
              </a:spcAft>
              <a:buNone/>
            </a:pPr>
            <a:r>
              <a:rPr lang="en" sz="2300">
                <a:latin typeface="Comic Sans MS"/>
                <a:ea typeface="Comic Sans MS"/>
                <a:cs typeface="Comic Sans MS"/>
                <a:sym typeface="Comic Sans MS"/>
              </a:rPr>
              <a:t>4-6pm - Work on assignments and study, using to-do list as a guide. 5-minute breaks allowed for every 20 minutes of work.</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HOMEWORK - how parents can help</a:t>
            </a:r>
          </a:p>
        </p:txBody>
      </p:sp>
      <p:sp>
        <p:nvSpPr>
          <p:cNvPr id="96" name="Shape 96"/>
          <p:cNvSpPr txBox="1">
            <a:spLocks noGrp="1"/>
          </p:cNvSpPr>
          <p:nvPr>
            <p:ph type="body" idx="1"/>
          </p:nvPr>
        </p:nvSpPr>
        <p:spPr>
          <a:xfrm>
            <a:off x="457200" y="1504950"/>
            <a:ext cx="6181800" cy="5165699"/>
          </a:xfrm>
          <a:prstGeom prst="rect">
            <a:avLst/>
          </a:prstGeom>
        </p:spPr>
        <p:txBody>
          <a:bodyPr lIns="91425" tIns="91425" rIns="91425" bIns="91425" anchor="t" anchorCtr="0">
            <a:noAutofit/>
          </a:bodyPr>
          <a:lstStyle/>
          <a:p>
            <a:pPr marL="457200" lvl="0" indent="-374650" rtl="0">
              <a:lnSpc>
                <a:spcPct val="100000"/>
              </a:lnSpc>
              <a:spcBef>
                <a:spcPts val="1000"/>
              </a:spcBef>
              <a:buClr>
                <a:schemeClr val="dk1"/>
              </a:buClr>
              <a:buSzPct val="100000"/>
              <a:buFont typeface="Arial"/>
              <a:buChar char="●"/>
            </a:pPr>
            <a:r>
              <a:rPr lang="en" sz="2300" b="1"/>
              <a:t>Allow frequent, short breaks</a:t>
            </a:r>
            <a:r>
              <a:rPr lang="en" sz="2300"/>
              <a:t> (5 min or less) for every 20 minutes of work</a:t>
            </a:r>
          </a:p>
          <a:p>
            <a:pPr marL="457200" lvl="0" indent="-374650" rtl="0">
              <a:lnSpc>
                <a:spcPct val="100000"/>
              </a:lnSpc>
              <a:spcBef>
                <a:spcPts val="1000"/>
              </a:spcBef>
              <a:buClr>
                <a:schemeClr val="dk1"/>
              </a:buClr>
              <a:buSzPct val="100000"/>
              <a:buFont typeface="Arial"/>
              <a:buChar char="●"/>
            </a:pPr>
            <a:r>
              <a:rPr lang="en" sz="2300" b="1"/>
              <a:t>Monitor computer use</a:t>
            </a:r>
            <a:r>
              <a:rPr lang="en" sz="2300"/>
              <a:t> occasionally to make sure they aren't surfing and keep computers in a central location - discourage computers in their own rooms.</a:t>
            </a:r>
          </a:p>
          <a:p>
            <a:pPr marL="457200" lvl="0" indent="-374650" rtl="0">
              <a:lnSpc>
                <a:spcPct val="100000"/>
              </a:lnSpc>
              <a:spcBef>
                <a:spcPts val="1000"/>
              </a:spcBef>
              <a:buClr>
                <a:schemeClr val="dk1"/>
              </a:buClr>
              <a:buSzPct val="100000"/>
              <a:buFont typeface="Arial"/>
              <a:buChar char="●"/>
            </a:pPr>
            <a:r>
              <a:rPr lang="en" sz="2300" b="1"/>
              <a:t>Cell phones</a:t>
            </a:r>
            <a:r>
              <a:rPr lang="en" sz="2300"/>
              <a:t> should be turned off and left in a different room entirely - they are too distracting to be within arm’s reach/earshot</a:t>
            </a:r>
          </a:p>
          <a:p>
            <a:pPr marL="457200" lvl="0" indent="-374650" rtl="0">
              <a:lnSpc>
                <a:spcPct val="100000"/>
              </a:lnSpc>
              <a:spcBef>
                <a:spcPts val="1000"/>
              </a:spcBef>
              <a:buClr>
                <a:schemeClr val="dk1"/>
              </a:buClr>
              <a:buSzPct val="100000"/>
              <a:buFont typeface="Arial"/>
              <a:buChar char="●"/>
            </a:pPr>
            <a:r>
              <a:rPr lang="en" sz="2300" b="1"/>
              <a:t>Ensure that students are working</a:t>
            </a:r>
            <a:r>
              <a:rPr lang="en" sz="2300"/>
              <a:t> on homework, studying and reading every evening at home.</a:t>
            </a:r>
          </a:p>
        </p:txBody>
      </p:sp>
      <p:pic>
        <p:nvPicPr>
          <p:cNvPr id="97" name="Shape 97"/>
          <p:cNvPicPr preferRelativeResize="0"/>
          <p:nvPr/>
        </p:nvPicPr>
        <p:blipFill>
          <a:blip r:embed="rId3"/>
          <a:stretch>
            <a:fillRect/>
          </a:stretch>
        </p:blipFill>
        <p:spPr>
          <a:xfrm>
            <a:off x="6884325" y="2024074"/>
            <a:ext cx="2168800" cy="2906373"/>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HOMEWORK - how parents can help</a:t>
            </a:r>
          </a:p>
        </p:txBody>
      </p:sp>
      <p:sp>
        <p:nvSpPr>
          <p:cNvPr id="103" name="Shape 103"/>
          <p:cNvSpPr txBox="1">
            <a:spLocks noGrp="1"/>
          </p:cNvSpPr>
          <p:nvPr>
            <p:ph type="body" idx="1"/>
          </p:nvPr>
        </p:nvSpPr>
        <p:spPr>
          <a:xfrm>
            <a:off x="457200" y="1504950"/>
            <a:ext cx="6181800" cy="5062800"/>
          </a:xfrm>
          <a:prstGeom prst="rect">
            <a:avLst/>
          </a:prstGeom>
        </p:spPr>
        <p:txBody>
          <a:bodyPr lIns="91425" tIns="91425" rIns="91425" bIns="91425" anchor="t" anchorCtr="0">
            <a:noAutofit/>
          </a:bodyPr>
          <a:lstStyle/>
          <a:p>
            <a:pPr marL="457200" lvl="0" indent="-393700" rtl="0">
              <a:lnSpc>
                <a:spcPct val="100000"/>
              </a:lnSpc>
              <a:spcBef>
                <a:spcPts val="1000"/>
              </a:spcBef>
              <a:spcAft>
                <a:spcPts val="1000"/>
              </a:spcAft>
              <a:buClr>
                <a:srgbClr val="000000"/>
              </a:buClr>
              <a:buSzPct val="100000"/>
              <a:buFont typeface="Arial"/>
              <a:buChar char="●"/>
            </a:pPr>
            <a:r>
              <a:rPr lang="en" sz="2600">
                <a:solidFill>
                  <a:srgbClr val="000000"/>
                </a:solidFill>
              </a:rPr>
              <a:t>Although it may be a change from 8th grade, try to avoid monitoring every assignment</a:t>
            </a:r>
          </a:p>
          <a:p>
            <a:pPr marL="457200" lvl="0" indent="-393700" rtl="0">
              <a:lnSpc>
                <a:spcPct val="100000"/>
              </a:lnSpc>
              <a:spcBef>
                <a:spcPts val="1000"/>
              </a:spcBef>
              <a:spcAft>
                <a:spcPts val="1000"/>
              </a:spcAft>
              <a:buClr>
                <a:srgbClr val="000000"/>
              </a:buClr>
              <a:buSzPct val="100000"/>
              <a:buFont typeface="Arial"/>
              <a:buChar char="●"/>
            </a:pPr>
            <a:r>
              <a:rPr lang="en" sz="2600">
                <a:solidFill>
                  <a:srgbClr val="000000"/>
                </a:solidFill>
              </a:rPr>
              <a:t>Now that students are in high school, we expect them to be responsible for assignment completion, making up work, and appropriate behavior</a:t>
            </a:r>
          </a:p>
          <a:p>
            <a:pPr marL="457200" lvl="0" indent="-393700" rtl="0">
              <a:lnSpc>
                <a:spcPct val="100000"/>
              </a:lnSpc>
              <a:spcBef>
                <a:spcPts val="1000"/>
              </a:spcBef>
              <a:spcAft>
                <a:spcPts val="1000"/>
              </a:spcAft>
              <a:buClr>
                <a:srgbClr val="000000"/>
              </a:buClr>
              <a:buSzPct val="100000"/>
              <a:buFont typeface="Arial"/>
              <a:buChar char="●"/>
            </a:pPr>
            <a:r>
              <a:rPr lang="en" sz="2600">
                <a:solidFill>
                  <a:srgbClr val="000000"/>
                </a:solidFill>
              </a:rPr>
              <a:t>These are skills that must be learned through practice, trial-and-error, and self-correcting after mistakes are made</a:t>
            </a:r>
          </a:p>
        </p:txBody>
      </p:sp>
      <p:pic>
        <p:nvPicPr>
          <p:cNvPr id="104" name="Shape 104"/>
          <p:cNvPicPr preferRelativeResize="0"/>
          <p:nvPr/>
        </p:nvPicPr>
        <p:blipFill>
          <a:blip r:embed="rId3"/>
          <a:stretch>
            <a:fillRect/>
          </a:stretch>
        </p:blipFill>
        <p:spPr>
          <a:xfrm>
            <a:off x="6639000" y="2259700"/>
            <a:ext cx="2305050" cy="295275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877887" y="274637"/>
            <a:ext cx="7808999" cy="1143000"/>
          </a:xfrm>
          <a:prstGeom prst="rect">
            <a:avLst/>
          </a:prstGeom>
        </p:spPr>
        <p:txBody>
          <a:bodyPr lIns="91425" tIns="91425" rIns="91425" bIns="91425" anchor="ctr" anchorCtr="0">
            <a:noAutofit/>
          </a:bodyPr>
          <a:lstStyle/>
          <a:p>
            <a:pPr>
              <a:spcBef>
                <a:spcPts val="0"/>
              </a:spcBef>
              <a:buNone/>
            </a:pPr>
            <a:r>
              <a:rPr lang="en"/>
              <a:t>STUDYING</a:t>
            </a:r>
          </a:p>
        </p:txBody>
      </p:sp>
      <p:sp>
        <p:nvSpPr>
          <p:cNvPr id="110" name="Shape 110"/>
          <p:cNvSpPr txBox="1">
            <a:spLocks noGrp="1"/>
          </p:cNvSpPr>
          <p:nvPr>
            <p:ph type="body" idx="1"/>
          </p:nvPr>
        </p:nvSpPr>
        <p:spPr>
          <a:xfrm>
            <a:off x="457200" y="1533900"/>
            <a:ext cx="8229600" cy="5274899"/>
          </a:xfrm>
          <a:prstGeom prst="rect">
            <a:avLst/>
          </a:prstGeom>
        </p:spPr>
        <p:txBody>
          <a:bodyPr lIns="91425" tIns="91425" rIns="91425" bIns="91425" anchor="t" anchorCtr="0">
            <a:noAutofit/>
          </a:bodyPr>
          <a:lstStyle/>
          <a:p>
            <a:pPr marL="457200" lvl="0" indent="-381000" rtl="0">
              <a:lnSpc>
                <a:spcPct val="100000"/>
              </a:lnSpc>
              <a:spcBef>
                <a:spcPts val="1000"/>
              </a:spcBef>
              <a:spcAft>
                <a:spcPts val="1000"/>
              </a:spcAft>
              <a:buClr>
                <a:srgbClr val="000000"/>
              </a:buClr>
              <a:buSzPct val="100000"/>
              <a:buFont typeface="Arial"/>
              <a:buChar char="●"/>
            </a:pPr>
            <a:r>
              <a:rPr lang="en" sz="2400" b="1">
                <a:solidFill>
                  <a:srgbClr val="000000"/>
                </a:solidFill>
              </a:rPr>
              <a:t>Homework and studying are two different things</a:t>
            </a:r>
          </a:p>
          <a:p>
            <a:pPr marL="914400" lvl="1" indent="-381000" rtl="0">
              <a:lnSpc>
                <a:spcPct val="100000"/>
              </a:lnSpc>
              <a:spcBef>
                <a:spcPts val="1000"/>
              </a:spcBef>
              <a:spcAft>
                <a:spcPts val="1000"/>
              </a:spcAft>
              <a:buClr>
                <a:srgbClr val="000000"/>
              </a:buClr>
              <a:buSzPct val="80000"/>
              <a:buFont typeface="Courier New"/>
              <a:buChar char="o"/>
            </a:pPr>
            <a:r>
              <a:rPr lang="en">
                <a:solidFill>
                  <a:srgbClr val="000000"/>
                </a:solidFill>
              </a:rPr>
              <a:t>Homework is an actual assignment that a student is expected to complete, usually by a certain deadline. </a:t>
            </a:r>
          </a:p>
          <a:p>
            <a:pPr marL="914400" lvl="1" indent="-381000" rtl="0">
              <a:lnSpc>
                <a:spcPct val="100000"/>
              </a:lnSpc>
              <a:spcBef>
                <a:spcPts val="1000"/>
              </a:spcBef>
              <a:spcAft>
                <a:spcPts val="1000"/>
              </a:spcAft>
              <a:buClr>
                <a:srgbClr val="000000"/>
              </a:buClr>
              <a:buSzPct val="80000"/>
              <a:buFont typeface="Courier New"/>
              <a:buChar char="o"/>
            </a:pPr>
            <a:r>
              <a:rPr lang="en">
                <a:solidFill>
                  <a:srgbClr val="000000"/>
                </a:solidFill>
              </a:rPr>
              <a:t>Studying is the purposeful review of material with the intent of reinforcing material that has already been learned. It is often not graded nor assigned, thus it is student-directed instead of teacher-directed. </a:t>
            </a:r>
          </a:p>
          <a:p>
            <a:pPr marL="457200" lvl="0" indent="-381000" rtl="0">
              <a:lnSpc>
                <a:spcPct val="100000"/>
              </a:lnSpc>
              <a:spcBef>
                <a:spcPts val="1000"/>
              </a:spcBef>
              <a:spcAft>
                <a:spcPts val="1000"/>
              </a:spcAft>
              <a:buClr>
                <a:srgbClr val="000000"/>
              </a:buClr>
              <a:buSzPct val="100000"/>
              <a:buFont typeface="Arial"/>
              <a:buChar char="●"/>
            </a:pPr>
            <a:r>
              <a:rPr lang="en" sz="2400">
                <a:solidFill>
                  <a:srgbClr val="000000"/>
                </a:solidFill>
              </a:rPr>
              <a:t>It is common for students not to have had to study in middle school or to have had to study minimally, but </a:t>
            </a:r>
            <a:r>
              <a:rPr lang="en" sz="2400" b="1">
                <a:solidFill>
                  <a:srgbClr val="000000"/>
                </a:solidFill>
              </a:rPr>
              <a:t>most students cannot maintain the grades they earned in middle school without studying in upper school</a:t>
            </a:r>
          </a:p>
        </p:txBody>
      </p:sp>
      <p:pic>
        <p:nvPicPr>
          <p:cNvPr id="111" name="Shape 111"/>
          <p:cNvPicPr preferRelativeResize="0"/>
          <p:nvPr/>
        </p:nvPicPr>
        <p:blipFill>
          <a:blip r:embed="rId3"/>
          <a:stretch>
            <a:fillRect/>
          </a:stretch>
        </p:blipFill>
        <p:spPr>
          <a:xfrm>
            <a:off x="7386899" y="158387"/>
            <a:ext cx="1649974" cy="1375524"/>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marL="1828800" indent="457200">
              <a:spcBef>
                <a:spcPts val="0"/>
              </a:spcBef>
              <a:buNone/>
            </a:pPr>
            <a:r>
              <a:rPr lang="en"/>
              <a:t>STUDYING</a:t>
            </a:r>
          </a:p>
        </p:txBody>
      </p:sp>
      <p:sp>
        <p:nvSpPr>
          <p:cNvPr id="117" name="Shape 117"/>
          <p:cNvSpPr txBox="1">
            <a:spLocks noGrp="1"/>
          </p:cNvSpPr>
          <p:nvPr>
            <p:ph type="body" idx="1"/>
          </p:nvPr>
        </p:nvSpPr>
        <p:spPr>
          <a:xfrm>
            <a:off x="457200" y="1676400"/>
            <a:ext cx="8229600" cy="4967700"/>
          </a:xfrm>
          <a:prstGeom prst="rect">
            <a:avLst/>
          </a:prstGeom>
        </p:spPr>
        <p:txBody>
          <a:bodyPr lIns="91425" tIns="91425" rIns="91425" bIns="91425" anchor="t" anchorCtr="0">
            <a:noAutofit/>
          </a:bodyPr>
          <a:lstStyle/>
          <a:p>
            <a:pPr lvl="0" rtl="0">
              <a:lnSpc>
                <a:spcPct val="100000"/>
              </a:lnSpc>
              <a:spcBef>
                <a:spcPts val="0"/>
              </a:spcBef>
              <a:buNone/>
            </a:pPr>
            <a:r>
              <a:rPr lang="en" b="1">
                <a:solidFill>
                  <a:srgbClr val="000000"/>
                </a:solidFill>
              </a:rPr>
              <a:t>Lack of effective studying is the #1 reason grades drop during freshman year. </a:t>
            </a:r>
            <a:r>
              <a:rPr lang="en" sz="1900">
                <a:solidFill>
                  <a:srgbClr val="000000"/>
                </a:solidFill>
              </a:rPr>
              <a:t>While some study skills are taught in class, learning to study is largely a self-directed activity that students must learn through trial-and-error.</a:t>
            </a:r>
          </a:p>
          <a:p>
            <a:pPr lvl="0" rtl="0">
              <a:lnSpc>
                <a:spcPct val="100000"/>
              </a:lnSpc>
              <a:spcBef>
                <a:spcPts val="0"/>
              </a:spcBef>
              <a:buNone/>
            </a:pPr>
            <a:endParaRPr sz="600">
              <a:solidFill>
                <a:srgbClr val="000000"/>
              </a:solidFill>
            </a:endParaRPr>
          </a:p>
          <a:p>
            <a:pPr marL="457200" lvl="0" indent="-419100" rtl="0">
              <a:lnSpc>
                <a:spcPct val="100000"/>
              </a:lnSpc>
              <a:spcBef>
                <a:spcPts val="0"/>
              </a:spcBef>
              <a:buClr>
                <a:schemeClr val="dk1"/>
              </a:buClr>
              <a:buSzPct val="150000"/>
              <a:buFont typeface="Arial"/>
              <a:buChar char="●"/>
            </a:pPr>
            <a:r>
              <a:rPr lang="en" sz="2000"/>
              <a:t>Examples of INEFFECTIVE studying: </a:t>
            </a:r>
          </a:p>
          <a:p>
            <a:pPr marL="914400" lvl="1" indent="-381000" rtl="0">
              <a:lnSpc>
                <a:spcPct val="100000"/>
              </a:lnSpc>
              <a:spcBef>
                <a:spcPts val="0"/>
              </a:spcBef>
              <a:buClr>
                <a:schemeClr val="dk1"/>
              </a:buClr>
              <a:buSzPct val="120000"/>
              <a:buFont typeface="Courier New"/>
              <a:buChar char="o"/>
            </a:pPr>
            <a:r>
              <a:rPr lang="en" sz="2000"/>
              <a:t>Re-reading studying guides, looking over notes</a:t>
            </a:r>
          </a:p>
          <a:p>
            <a:pPr marL="0" lvl="0" indent="0" rtl="0">
              <a:lnSpc>
                <a:spcPct val="100000"/>
              </a:lnSpc>
              <a:spcBef>
                <a:spcPts val="0"/>
              </a:spcBef>
              <a:buNone/>
            </a:pPr>
            <a:endParaRPr sz="1000"/>
          </a:p>
          <a:p>
            <a:pPr marL="457200" lvl="0" indent="-419100" rtl="0">
              <a:lnSpc>
                <a:spcPct val="100000"/>
              </a:lnSpc>
              <a:spcBef>
                <a:spcPts val="0"/>
              </a:spcBef>
              <a:buClr>
                <a:schemeClr val="dk1"/>
              </a:buClr>
              <a:buSzPct val="150000"/>
              <a:buFont typeface="Arial"/>
              <a:buChar char="●"/>
            </a:pPr>
            <a:r>
              <a:rPr lang="en" sz="2000"/>
              <a:t>Examples of EFFECTIVE studying:</a:t>
            </a:r>
          </a:p>
          <a:p>
            <a:pPr marL="914400" lvl="1" indent="-381000" rtl="0">
              <a:lnSpc>
                <a:spcPct val="100000"/>
              </a:lnSpc>
              <a:spcBef>
                <a:spcPts val="0"/>
              </a:spcBef>
              <a:buClr>
                <a:schemeClr val="dk1"/>
              </a:buClr>
              <a:buSzPct val="120000"/>
              <a:buFont typeface="Courier New"/>
              <a:buChar char="o"/>
            </a:pPr>
            <a:r>
              <a:rPr lang="en" sz="2000"/>
              <a:t>Re-writing or re-stating study guide material in your own words, then quizzing yourself or a friend</a:t>
            </a:r>
          </a:p>
          <a:p>
            <a:pPr marL="914400" lvl="1" indent="-355600" rtl="0">
              <a:lnSpc>
                <a:spcPct val="100000"/>
              </a:lnSpc>
              <a:spcBef>
                <a:spcPts val="0"/>
              </a:spcBef>
              <a:buClr>
                <a:schemeClr val="dk1"/>
              </a:buClr>
              <a:buSzPct val="100000"/>
              <a:buFont typeface="Courier New"/>
              <a:buChar char="o"/>
            </a:pPr>
            <a:r>
              <a:rPr lang="en" sz="2000"/>
              <a:t>Working problems in math, then checking your answer</a:t>
            </a:r>
          </a:p>
          <a:p>
            <a:pPr marL="914400" lvl="1" indent="-381000" rtl="0">
              <a:lnSpc>
                <a:spcPct val="100000"/>
              </a:lnSpc>
              <a:spcBef>
                <a:spcPts val="0"/>
              </a:spcBef>
              <a:buClr>
                <a:schemeClr val="dk1"/>
              </a:buClr>
              <a:buSzPct val="120000"/>
              <a:buFont typeface="Courier New"/>
              <a:buChar char="o"/>
            </a:pPr>
            <a:r>
              <a:rPr lang="en" sz="2000"/>
              <a:t>Teaching the material to someone else (real or imaginary)</a:t>
            </a:r>
          </a:p>
        </p:txBody>
      </p:sp>
      <p:pic>
        <p:nvPicPr>
          <p:cNvPr id="118" name="Shape 118"/>
          <p:cNvPicPr preferRelativeResize="0"/>
          <p:nvPr/>
        </p:nvPicPr>
        <p:blipFill>
          <a:blip r:embed="rId3"/>
          <a:stretch>
            <a:fillRect/>
          </a:stretch>
        </p:blipFill>
        <p:spPr>
          <a:xfrm>
            <a:off x="802087" y="142034"/>
            <a:ext cx="1369373" cy="1408223"/>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STUDYING - how parents can help</a:t>
            </a:r>
          </a:p>
        </p:txBody>
      </p:sp>
      <p:sp>
        <p:nvSpPr>
          <p:cNvPr id="124" name="Shape 124"/>
          <p:cNvSpPr txBox="1">
            <a:spLocks noGrp="1"/>
          </p:cNvSpPr>
          <p:nvPr>
            <p:ph type="body" idx="1"/>
          </p:nvPr>
        </p:nvSpPr>
        <p:spPr>
          <a:xfrm>
            <a:off x="457200" y="1405380"/>
            <a:ext cx="8229600" cy="5162400"/>
          </a:xfrm>
          <a:prstGeom prst="rect">
            <a:avLst/>
          </a:prstGeom>
        </p:spPr>
        <p:txBody>
          <a:bodyPr lIns="91425" tIns="91425" rIns="91425" bIns="91425" anchor="t" anchorCtr="0">
            <a:noAutofit/>
          </a:bodyPr>
          <a:lstStyle/>
          <a:p>
            <a:pPr marL="457200" lvl="0" indent="-374650" rtl="0">
              <a:lnSpc>
                <a:spcPct val="115000"/>
              </a:lnSpc>
              <a:spcBef>
                <a:spcPts val="0"/>
              </a:spcBef>
              <a:buClr>
                <a:srgbClr val="000000"/>
              </a:buClr>
              <a:buSzPct val="100000"/>
              <a:buFont typeface="Arial"/>
              <a:buChar char="●"/>
            </a:pPr>
            <a:r>
              <a:rPr lang="en" sz="2300" b="1">
                <a:solidFill>
                  <a:srgbClr val="000000"/>
                </a:solidFill>
              </a:rPr>
              <a:t>Encourage your child to try different strategies</a:t>
            </a:r>
            <a:r>
              <a:rPr lang="en" sz="2300">
                <a:solidFill>
                  <a:srgbClr val="000000"/>
                </a:solidFill>
              </a:rPr>
              <a:t>, then stick with whatever works for them</a:t>
            </a:r>
          </a:p>
          <a:p>
            <a:pPr marL="457200" lvl="0" indent="-374650" rtl="0">
              <a:lnSpc>
                <a:spcPct val="115000"/>
              </a:lnSpc>
              <a:spcBef>
                <a:spcPts val="0"/>
              </a:spcBef>
              <a:buClr>
                <a:srgbClr val="000000"/>
              </a:buClr>
              <a:buSzPct val="100000"/>
              <a:buFont typeface="Arial"/>
              <a:buChar char="●"/>
            </a:pPr>
            <a:r>
              <a:rPr lang="en" sz="2300" b="1">
                <a:solidFill>
                  <a:srgbClr val="000000"/>
                </a:solidFill>
              </a:rPr>
              <a:t>Point your child to studying resources</a:t>
            </a:r>
            <a:r>
              <a:rPr lang="en" sz="2300">
                <a:solidFill>
                  <a:srgbClr val="000000"/>
                </a:solidFill>
              </a:rPr>
              <a:t> (i.e. </a:t>
            </a:r>
            <a:r>
              <a:rPr lang="en" sz="2300" u="sng">
                <a:solidFill>
                  <a:schemeClr val="hlink"/>
                </a:solidFill>
                <a:hlinkClick r:id="rId3"/>
              </a:rPr>
              <a:t>Counseling Services webpage</a:t>
            </a:r>
            <a:r>
              <a:rPr lang="en" sz="2300">
                <a:solidFill>
                  <a:srgbClr val="000000"/>
                </a:solidFill>
              </a:rPr>
              <a:t>)</a:t>
            </a:r>
          </a:p>
          <a:p>
            <a:pPr marL="457200" lvl="0" indent="-374650" rtl="0">
              <a:lnSpc>
                <a:spcPct val="115000"/>
              </a:lnSpc>
              <a:spcBef>
                <a:spcPts val="0"/>
              </a:spcBef>
              <a:buClr>
                <a:srgbClr val="000000"/>
              </a:buClr>
              <a:buSzPct val="100000"/>
              <a:buFont typeface="Arial"/>
              <a:buChar char="●"/>
            </a:pPr>
            <a:r>
              <a:rPr lang="en" sz="2300">
                <a:solidFill>
                  <a:srgbClr val="000000"/>
                </a:solidFill>
              </a:rPr>
              <a:t>Give your child the benefit of the doubt to </a:t>
            </a:r>
            <a:r>
              <a:rPr lang="en" sz="2300" b="1">
                <a:solidFill>
                  <a:srgbClr val="000000"/>
                </a:solidFill>
              </a:rPr>
              <a:t>study how/where they want to</a:t>
            </a:r>
            <a:r>
              <a:rPr lang="en" sz="2300">
                <a:solidFill>
                  <a:srgbClr val="000000"/>
                </a:solidFill>
              </a:rPr>
              <a:t>, at least initially. If grades do not reflect their best work, then they lose the freedom to study how/where they want to, with the opportunity to earn back that freedom. Set a clear deadline with clear expectations for grades and a clear reward (i.e. earn all A’s and B’s on the 2nd term report card and you will be able to study in your room again).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STUDYING - how parents can help</a:t>
            </a:r>
          </a:p>
        </p:txBody>
      </p:sp>
      <p:sp>
        <p:nvSpPr>
          <p:cNvPr id="130" name="Shape 130"/>
          <p:cNvSpPr txBox="1">
            <a:spLocks noGrp="1"/>
          </p:cNvSpPr>
          <p:nvPr>
            <p:ph type="body" idx="1"/>
          </p:nvPr>
        </p:nvSpPr>
        <p:spPr>
          <a:xfrm>
            <a:off x="457200" y="1405380"/>
            <a:ext cx="8229600" cy="5162400"/>
          </a:xfrm>
          <a:prstGeom prst="rect">
            <a:avLst/>
          </a:prstGeom>
        </p:spPr>
        <p:txBody>
          <a:bodyPr lIns="91425" tIns="91425" rIns="91425" bIns="91425" anchor="t" anchorCtr="0">
            <a:noAutofit/>
          </a:bodyPr>
          <a:lstStyle/>
          <a:p>
            <a:pPr marL="457200" lvl="0" indent="-381000" rtl="0">
              <a:lnSpc>
                <a:spcPct val="115000"/>
              </a:lnSpc>
              <a:spcBef>
                <a:spcPts val="1000"/>
              </a:spcBef>
              <a:spcAft>
                <a:spcPts val="1000"/>
              </a:spcAft>
              <a:buClr>
                <a:srgbClr val="000000"/>
              </a:buClr>
              <a:buSzPct val="100000"/>
              <a:buFont typeface="Arial"/>
              <a:buChar char="●"/>
            </a:pPr>
            <a:r>
              <a:rPr lang="en" sz="2400" b="1">
                <a:solidFill>
                  <a:srgbClr val="000000"/>
                </a:solidFill>
              </a:rPr>
              <a:t>Developmentally appropriate limits should be set </a:t>
            </a:r>
            <a:r>
              <a:rPr lang="en" sz="2400">
                <a:solidFill>
                  <a:srgbClr val="000000"/>
                </a:solidFill>
              </a:rPr>
              <a:t>(i.e. more frequent, but shorter breaks for teens who have a harder time staying focused)</a:t>
            </a:r>
          </a:p>
          <a:p>
            <a:pPr marL="457200" lvl="0" indent="-381000" rtl="0">
              <a:lnSpc>
                <a:spcPct val="115000"/>
              </a:lnSpc>
              <a:spcBef>
                <a:spcPts val="1000"/>
              </a:spcBef>
              <a:spcAft>
                <a:spcPts val="1000"/>
              </a:spcAft>
              <a:buClr>
                <a:srgbClr val="000000"/>
              </a:buClr>
              <a:buSzPct val="100000"/>
              <a:buFont typeface="Arial"/>
              <a:buChar char="●"/>
            </a:pPr>
            <a:r>
              <a:rPr lang="en" sz="2400" b="1">
                <a:solidFill>
                  <a:srgbClr val="000000"/>
                </a:solidFill>
              </a:rPr>
              <a:t>Buy a planner for your child</a:t>
            </a:r>
            <a:r>
              <a:rPr lang="en" sz="2400">
                <a:solidFill>
                  <a:srgbClr val="000000"/>
                </a:solidFill>
              </a:rPr>
              <a:t> and show them how to use it or help them figure out an alternative way to track assignments (i.e. Google Docs, Evernote, iPhone notepad, MyHomeworkApp, Spaaze, Shoshiku)</a:t>
            </a:r>
          </a:p>
          <a:p>
            <a:pPr marL="457200" lvl="0" indent="-381000" rtl="0">
              <a:lnSpc>
                <a:spcPct val="115000"/>
              </a:lnSpc>
              <a:spcBef>
                <a:spcPts val="1000"/>
              </a:spcBef>
              <a:spcAft>
                <a:spcPts val="1000"/>
              </a:spcAft>
              <a:buClr>
                <a:srgbClr val="000000"/>
              </a:buClr>
              <a:buSzPct val="100000"/>
              <a:buFont typeface="Arial"/>
              <a:buChar char="●"/>
            </a:pPr>
            <a:r>
              <a:rPr lang="en" sz="2400" b="1">
                <a:solidFill>
                  <a:srgbClr val="000000"/>
                </a:solidFill>
              </a:rPr>
              <a:t>Ensure that technology is not getting in the way</a:t>
            </a:r>
            <a:r>
              <a:rPr lang="en" sz="2400">
                <a:solidFill>
                  <a:srgbClr val="000000"/>
                </a:solidFill>
              </a:rPr>
              <a:t> of your child’s study time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Keeping Track of Daily Assignments</a:t>
            </a:r>
          </a:p>
        </p:txBody>
      </p:sp>
      <p:sp>
        <p:nvSpPr>
          <p:cNvPr id="136" name="Shape 136"/>
          <p:cNvSpPr txBox="1">
            <a:spLocks noGrp="1"/>
          </p:cNvSpPr>
          <p:nvPr>
            <p:ph type="body" idx="1"/>
          </p:nvPr>
        </p:nvSpPr>
        <p:spPr>
          <a:xfrm>
            <a:off x="457200" y="1245550"/>
            <a:ext cx="8229600" cy="5322299"/>
          </a:xfrm>
          <a:prstGeom prst="rect">
            <a:avLst/>
          </a:prstGeom>
        </p:spPr>
        <p:txBody>
          <a:bodyPr lIns="91425" tIns="91425" rIns="91425" bIns="91425" anchor="t" anchorCtr="0">
            <a:noAutofit/>
          </a:bodyPr>
          <a:lstStyle/>
          <a:p>
            <a:pPr marL="457200" lvl="0" indent="-374650" rtl="0">
              <a:lnSpc>
                <a:spcPct val="100000"/>
              </a:lnSpc>
              <a:spcBef>
                <a:spcPts val="1000"/>
              </a:spcBef>
              <a:buClr>
                <a:srgbClr val="000000"/>
              </a:buClr>
              <a:buSzPct val="100000"/>
              <a:buFont typeface="Arial"/>
              <a:buChar char="●"/>
            </a:pPr>
            <a:r>
              <a:rPr lang="en" sz="2300">
                <a:solidFill>
                  <a:srgbClr val="000000"/>
                </a:solidFill>
              </a:rPr>
              <a:t>It is the student’s responsibility to be present to class and pay attention so they can get daily assignments</a:t>
            </a:r>
          </a:p>
          <a:p>
            <a:pPr marL="457200" lvl="0" indent="-374650" rtl="0">
              <a:lnSpc>
                <a:spcPct val="100000"/>
              </a:lnSpc>
              <a:spcBef>
                <a:spcPts val="1000"/>
              </a:spcBef>
              <a:buClr>
                <a:srgbClr val="000000"/>
              </a:buClr>
              <a:buSzPct val="100000"/>
              <a:buFont typeface="Arial"/>
              <a:buChar char="●"/>
            </a:pPr>
            <a:r>
              <a:rPr lang="en" sz="2300">
                <a:solidFill>
                  <a:srgbClr val="000000"/>
                </a:solidFill>
              </a:rPr>
              <a:t>Some daily assignments cannot be made-up, due to the nature of the assignment and the pacing of the course.</a:t>
            </a:r>
          </a:p>
          <a:p>
            <a:pPr marL="457200" lvl="0" indent="-374650" rtl="0">
              <a:lnSpc>
                <a:spcPct val="100000"/>
              </a:lnSpc>
              <a:spcBef>
                <a:spcPts val="1000"/>
              </a:spcBef>
              <a:buClr>
                <a:srgbClr val="000000"/>
              </a:buClr>
              <a:buSzPct val="100000"/>
              <a:buFont typeface="Arial"/>
              <a:buChar char="●"/>
            </a:pPr>
            <a:r>
              <a:rPr lang="en" sz="2300">
                <a:solidFill>
                  <a:srgbClr val="000000"/>
                </a:solidFill>
              </a:rPr>
              <a:t>Missing an assignment teaches a student to self-correct next time - this is one of the most effective ways to teach self-accountability skills.</a:t>
            </a:r>
          </a:p>
          <a:p>
            <a:pPr marL="457200" lvl="0" indent="-374650" rtl="0">
              <a:lnSpc>
                <a:spcPct val="100000"/>
              </a:lnSpc>
              <a:spcBef>
                <a:spcPts val="1000"/>
              </a:spcBef>
              <a:buClr>
                <a:srgbClr val="000000"/>
              </a:buClr>
              <a:buSzPct val="100000"/>
              <a:buFont typeface="Arial"/>
              <a:buChar char="●"/>
            </a:pPr>
            <a:r>
              <a:rPr lang="en" sz="2300">
                <a:solidFill>
                  <a:srgbClr val="000000"/>
                </a:solidFill>
              </a:rPr>
              <a:t>Encourage your child to keep a planner or agenda, so they can write these assignments down immediately so they don’t forget to complete them later. For the first month of school, ask your freshman each day to show you their planner (or other method of tracking assignments) to help them get into the habit of using it.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Home Base and Edmodo</a:t>
            </a:r>
          </a:p>
        </p:txBody>
      </p:sp>
      <p:sp>
        <p:nvSpPr>
          <p:cNvPr id="142" name="Shape 142"/>
          <p:cNvSpPr txBox="1">
            <a:spLocks noGrp="1"/>
          </p:cNvSpPr>
          <p:nvPr>
            <p:ph type="body" idx="1"/>
          </p:nvPr>
        </p:nvSpPr>
        <p:spPr>
          <a:xfrm>
            <a:off x="457200" y="1322387"/>
            <a:ext cx="8229600" cy="5245499"/>
          </a:xfrm>
          <a:prstGeom prst="rect">
            <a:avLst/>
          </a:prstGeom>
        </p:spPr>
        <p:txBody>
          <a:bodyPr lIns="91425" tIns="91425" rIns="91425" bIns="91425" anchor="t" anchorCtr="0">
            <a:noAutofit/>
          </a:bodyPr>
          <a:lstStyle/>
          <a:p>
            <a:pPr marL="457200" lvl="0" indent="-361950" rtl="0">
              <a:lnSpc>
                <a:spcPct val="100000"/>
              </a:lnSpc>
              <a:spcBef>
                <a:spcPts val="1000"/>
              </a:spcBef>
              <a:buClr>
                <a:srgbClr val="000000"/>
              </a:buClr>
              <a:buSzPct val="100000"/>
              <a:buFont typeface="Arial"/>
              <a:buChar char="●"/>
            </a:pPr>
            <a:r>
              <a:rPr lang="en" sz="2100">
                <a:solidFill>
                  <a:srgbClr val="000000"/>
                </a:solidFill>
              </a:rPr>
              <a:t>At this developmental age, encourage students to be responsible for checking and keeping track of their own assignments</a:t>
            </a:r>
          </a:p>
          <a:p>
            <a:pPr marL="457200" lvl="0" indent="-361950" rtl="0">
              <a:lnSpc>
                <a:spcPct val="100000"/>
              </a:lnSpc>
              <a:spcBef>
                <a:spcPts val="1000"/>
              </a:spcBef>
              <a:buClr>
                <a:srgbClr val="000000"/>
              </a:buClr>
              <a:buSzPct val="100000"/>
              <a:buFont typeface="Arial"/>
              <a:buChar char="●"/>
            </a:pPr>
            <a:r>
              <a:rPr lang="en" sz="2100">
                <a:solidFill>
                  <a:srgbClr val="000000"/>
                </a:solidFill>
              </a:rPr>
              <a:t>Parents should be needing to check behind students less and less. Daily checking of Home Base will not likely be helpful to parents, as most US APs do not post grades on a daily basis.</a:t>
            </a:r>
          </a:p>
          <a:p>
            <a:pPr marL="457200" lvl="0" indent="-361950" rtl="0">
              <a:lnSpc>
                <a:spcPct val="100000"/>
              </a:lnSpc>
              <a:spcBef>
                <a:spcPts val="1000"/>
              </a:spcBef>
              <a:buClr>
                <a:srgbClr val="000000"/>
              </a:buClr>
              <a:buSzPct val="100000"/>
              <a:buFont typeface="Arial"/>
              <a:buChar char="●"/>
            </a:pPr>
            <a:r>
              <a:rPr lang="en" sz="2100">
                <a:solidFill>
                  <a:srgbClr val="000000"/>
                </a:solidFill>
              </a:rPr>
              <a:t>Recommended parental Home Base check times (may vary according to students' developmental needs):</a:t>
            </a:r>
          </a:p>
          <a:p>
            <a:pPr marL="914400" lvl="1" indent="-368300" rtl="0">
              <a:lnSpc>
                <a:spcPct val="100000"/>
              </a:lnSpc>
              <a:spcBef>
                <a:spcPts val="0"/>
              </a:spcBef>
              <a:buClr>
                <a:srgbClr val="000000"/>
              </a:buClr>
              <a:buSzPct val="129411"/>
              <a:buFont typeface="Courier New"/>
              <a:buChar char="o"/>
            </a:pPr>
            <a:r>
              <a:rPr lang="en" sz="1700">
                <a:solidFill>
                  <a:srgbClr val="000000"/>
                </a:solidFill>
              </a:rPr>
              <a:t>Freshmen - once weekly</a:t>
            </a:r>
          </a:p>
          <a:p>
            <a:pPr marL="914400" lvl="1" indent="-368300" rtl="0">
              <a:lnSpc>
                <a:spcPct val="100000"/>
              </a:lnSpc>
              <a:spcBef>
                <a:spcPts val="0"/>
              </a:spcBef>
              <a:buClr>
                <a:srgbClr val="000000"/>
              </a:buClr>
              <a:buSzPct val="129411"/>
              <a:buFont typeface="Courier New"/>
              <a:buChar char="o"/>
            </a:pPr>
            <a:r>
              <a:rPr lang="en" sz="1700">
                <a:solidFill>
                  <a:srgbClr val="000000"/>
                </a:solidFill>
              </a:rPr>
              <a:t>Sophomores/Juniors - a few times per term</a:t>
            </a:r>
          </a:p>
          <a:p>
            <a:pPr marL="914400" lvl="1" indent="-368300" rtl="0">
              <a:lnSpc>
                <a:spcPct val="100000"/>
              </a:lnSpc>
              <a:spcBef>
                <a:spcPts val="0"/>
              </a:spcBef>
              <a:buClr>
                <a:srgbClr val="000000"/>
              </a:buClr>
              <a:buSzPct val="129411"/>
              <a:buFont typeface="Courier New"/>
              <a:buChar char="o"/>
            </a:pPr>
            <a:r>
              <a:rPr lang="en" sz="1700">
                <a:solidFill>
                  <a:srgbClr val="000000"/>
                </a:solidFill>
              </a:rPr>
              <a:t>Seniors - sparingly; use report cards as main tool</a:t>
            </a:r>
          </a:p>
          <a:p>
            <a:pPr marL="457200" lvl="0" indent="-361950" rtl="0">
              <a:lnSpc>
                <a:spcPct val="100000"/>
              </a:lnSpc>
              <a:spcBef>
                <a:spcPts val="1000"/>
              </a:spcBef>
              <a:buClr>
                <a:srgbClr val="000000"/>
              </a:buClr>
              <a:buSzPct val="100000"/>
              <a:buFont typeface="Arial"/>
              <a:buChar char="●"/>
            </a:pPr>
            <a:r>
              <a:rPr lang="en" sz="2100">
                <a:solidFill>
                  <a:srgbClr val="000000"/>
                </a:solidFill>
              </a:rPr>
              <a:t>The earlier you can help your child become self-directed, the easier high school and college will be for them</a:t>
            </a:r>
          </a:p>
          <a:p>
            <a:pPr>
              <a:spcBef>
                <a:spcPts val="0"/>
              </a:spcBef>
              <a:buNone/>
            </a:pPr>
            <a:endParaRPr sz="21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457200" y="493210"/>
            <a:ext cx="8229600" cy="6074699"/>
          </a:xfrm>
          <a:prstGeom prst="rect">
            <a:avLst/>
          </a:prstGeom>
          <a:ln>
            <a:noFill/>
          </a:ln>
        </p:spPr>
        <p:txBody>
          <a:bodyPr lIns="91425" tIns="91425" rIns="91425" bIns="91425" anchor="t" anchorCtr="0">
            <a:noAutofit/>
          </a:bodyPr>
          <a:lstStyle/>
          <a:p>
            <a:pPr lvl="0" algn="ctr" rtl="0">
              <a:lnSpc>
                <a:spcPct val="115000"/>
              </a:lnSpc>
              <a:spcBef>
                <a:spcPts val="0"/>
              </a:spcBef>
              <a:buNone/>
            </a:pPr>
            <a:endParaRPr sz="3800" i="1">
              <a:solidFill>
                <a:srgbClr val="7F6000"/>
              </a:solidFill>
            </a:endParaRPr>
          </a:p>
          <a:p>
            <a:pPr lvl="0" algn="ctr" rtl="0">
              <a:lnSpc>
                <a:spcPct val="115000"/>
              </a:lnSpc>
              <a:spcBef>
                <a:spcPts val="0"/>
              </a:spcBef>
              <a:buNone/>
            </a:pPr>
            <a:endParaRPr sz="3800" i="1">
              <a:solidFill>
                <a:srgbClr val="7F6000"/>
              </a:solidFill>
            </a:endParaRPr>
          </a:p>
          <a:p>
            <a:pPr lvl="0" algn="ctr" rtl="0">
              <a:lnSpc>
                <a:spcPct val="115000"/>
              </a:lnSpc>
              <a:spcBef>
                <a:spcPts val="0"/>
              </a:spcBef>
              <a:buNone/>
            </a:pPr>
            <a:r>
              <a:rPr lang="en" sz="3800" i="1">
                <a:solidFill>
                  <a:srgbClr val="7F6000"/>
                </a:solidFill>
              </a:rPr>
              <a:t>“Parenting a teenager means thinking more in terms of </a:t>
            </a:r>
            <a:r>
              <a:rPr lang="en" sz="3800" b="1" i="1">
                <a:solidFill>
                  <a:srgbClr val="7F6000"/>
                </a:solidFill>
              </a:rPr>
              <a:t>influence </a:t>
            </a:r>
            <a:r>
              <a:rPr lang="en" sz="3800" i="1">
                <a:solidFill>
                  <a:srgbClr val="7F6000"/>
                </a:solidFill>
              </a:rPr>
              <a:t>than </a:t>
            </a:r>
            <a:r>
              <a:rPr lang="en" sz="3800" b="1" i="1">
                <a:solidFill>
                  <a:srgbClr val="7F6000"/>
                </a:solidFill>
              </a:rPr>
              <a:t>control </a:t>
            </a:r>
            <a:r>
              <a:rPr lang="en" sz="3800" i="1">
                <a:solidFill>
                  <a:srgbClr val="7F6000"/>
                </a:solidFill>
              </a:rPr>
              <a:t>- easy to say, tough to do.”</a:t>
            </a:r>
            <a:r>
              <a:rPr lang="en" sz="3600" i="1">
                <a:solidFill>
                  <a:srgbClr val="7F6000"/>
                </a:solidFill>
              </a:rPr>
              <a:t> </a:t>
            </a:r>
          </a:p>
          <a:p>
            <a:pPr lvl="0" algn="ctr" rtl="0">
              <a:lnSpc>
                <a:spcPct val="115000"/>
              </a:lnSpc>
              <a:spcBef>
                <a:spcPts val="0"/>
              </a:spcBef>
              <a:buNone/>
            </a:pPr>
            <a:endParaRPr sz="2400" i="1">
              <a:solidFill>
                <a:srgbClr val="7F6000"/>
              </a:solidFill>
            </a:endParaRPr>
          </a:p>
          <a:p>
            <a:pPr lvl="0" rtl="0">
              <a:lnSpc>
                <a:spcPct val="115000"/>
              </a:lnSpc>
              <a:spcBef>
                <a:spcPts val="0"/>
              </a:spcBef>
              <a:buNone/>
            </a:pPr>
            <a:r>
              <a:rPr lang="en" sz="1800" i="1">
                <a:solidFill>
                  <a:srgbClr val="7F6000"/>
                </a:solidFill>
              </a:rPr>
              <a:t>~Dr. Mike Riera, author of:</a:t>
            </a:r>
            <a:r>
              <a:rPr lang="en" sz="1800" i="1" u="sng">
                <a:solidFill>
                  <a:srgbClr val="7F6000"/>
                </a:solidFill>
              </a:rPr>
              <a:t>Staying Connected to Your Teenager</a:t>
            </a:r>
            <a:r>
              <a:rPr lang="en" sz="1800" i="1">
                <a:solidFill>
                  <a:srgbClr val="7F6000"/>
                </a:solidFill>
              </a:rPr>
              <a:t>, (Perseus, 2003) and </a:t>
            </a:r>
          </a:p>
          <a:p>
            <a:pPr lvl="0" rtl="0">
              <a:lnSpc>
                <a:spcPct val="115000"/>
              </a:lnSpc>
              <a:spcBef>
                <a:spcPts val="0"/>
              </a:spcBef>
              <a:buNone/>
            </a:pPr>
            <a:r>
              <a:rPr lang="en" sz="1800" i="1" u="sng">
                <a:solidFill>
                  <a:srgbClr val="7F6000"/>
                </a:solidFill>
              </a:rPr>
              <a:t>Uncommon Sense for Parents with Teenagers</a:t>
            </a:r>
            <a:r>
              <a:rPr lang="en" sz="1800" i="1">
                <a:solidFill>
                  <a:srgbClr val="7F6000"/>
                </a:solidFill>
              </a:rPr>
              <a:t>, (Ten Speed Press, 2004)</a:t>
            </a:r>
          </a:p>
          <a:p>
            <a:pPr lvl="0" rtl="0">
              <a:lnSpc>
                <a:spcPct val="115000"/>
              </a:lnSpc>
              <a:spcBef>
                <a:spcPts val="0"/>
              </a:spcBef>
              <a:buNone/>
            </a:pPr>
            <a:endParaRPr sz="900" i="1">
              <a:solidFill>
                <a:srgbClr val="7F6000"/>
              </a:solidFill>
            </a:endParaRPr>
          </a:p>
          <a:p>
            <a:pPr>
              <a:spcBef>
                <a:spcPts val="0"/>
              </a:spcBef>
              <a:buNone/>
            </a:pP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MATH</a:t>
            </a:r>
            <a:r>
              <a:rPr lang="en" sz="2800"/>
              <a:t> (9th grade vs. 8th grade)</a:t>
            </a:r>
          </a:p>
        </p:txBody>
      </p:sp>
      <p:sp>
        <p:nvSpPr>
          <p:cNvPr id="148" name="Shape 148"/>
          <p:cNvSpPr txBox="1">
            <a:spLocks noGrp="1"/>
          </p:cNvSpPr>
          <p:nvPr>
            <p:ph type="body" idx="1"/>
          </p:nvPr>
        </p:nvSpPr>
        <p:spPr>
          <a:xfrm>
            <a:off x="457200" y="1631950"/>
            <a:ext cx="7785299" cy="49359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Grading scale is more challenging:</a:t>
            </a:r>
          </a:p>
          <a:p>
            <a:pPr lvl="0" rtl="0">
              <a:spcBef>
                <a:spcPts val="0"/>
              </a:spcBef>
              <a:buNone/>
            </a:pPr>
            <a:endParaRPr/>
          </a:p>
          <a:p>
            <a:pPr lvl="0" rtl="0">
              <a:spcBef>
                <a:spcPts val="0"/>
              </a:spcBef>
              <a:buNone/>
            </a:pPr>
            <a:endParaRPr/>
          </a:p>
          <a:p>
            <a:pPr marR="0" lvl="0" algn="l" rtl="0">
              <a:lnSpc>
                <a:spcPct val="100000"/>
              </a:lnSpc>
              <a:spcBef>
                <a:spcPts val="600"/>
              </a:spcBef>
              <a:spcAft>
                <a:spcPts val="0"/>
              </a:spcAft>
              <a:buNone/>
            </a:pPr>
            <a:endParaRPr/>
          </a:p>
        </p:txBody>
      </p:sp>
      <p:graphicFrame>
        <p:nvGraphicFramePr>
          <p:cNvPr id="149" name="Shape 149"/>
          <p:cNvGraphicFramePr/>
          <p:nvPr/>
        </p:nvGraphicFramePr>
        <p:xfrm>
          <a:off x="1436700" y="2259012"/>
          <a:ext cx="3000000" cy="3000000"/>
        </p:xfrm>
        <a:graphic>
          <a:graphicData uri="http://schemas.openxmlformats.org/drawingml/2006/table">
            <a:tbl>
              <a:tblPr>
                <a:noFill/>
                <a:tableStyleId>{3A0A99F9-D441-4C70-A790-B05F3CFC460C}</a:tableStyleId>
              </a:tblPr>
              <a:tblGrid>
                <a:gridCol w="2797275"/>
                <a:gridCol w="2814500"/>
              </a:tblGrid>
              <a:tr h="381000">
                <a:tc>
                  <a:txBody>
                    <a:bodyPr/>
                    <a:lstStyle/>
                    <a:p>
                      <a:pPr>
                        <a:spcBef>
                          <a:spcPts val="0"/>
                        </a:spcBef>
                        <a:buNone/>
                      </a:pPr>
                      <a:r>
                        <a:rPr lang="en" sz="2400" u="sng"/>
                        <a:t>Standard Math</a:t>
                      </a:r>
                    </a:p>
                  </a:txBody>
                  <a:tcPr marL="91425" marR="91425" marT="91425" marB="91425">
                    <a:lnL w="9525" cap="flat">
                      <a:solidFill>
                        <a:srgbClr val="000000">
                          <a:alpha val="0"/>
                        </a:srgbClr>
                      </a:solidFill>
                      <a:prstDash val="solid"/>
                      <a:round/>
                      <a:headEnd type="none" w="med" len="med"/>
                      <a:tailEnd type="none" w="med" len="med"/>
                    </a:lnL>
                    <a:lnR w="9525" cap="flat">
                      <a:solidFill>
                        <a:srgbClr val="000000">
                          <a:alpha val="0"/>
                        </a:srgbClr>
                      </a:solidFill>
                      <a:prstDash val="solid"/>
                      <a:round/>
                      <a:headEnd type="none" w="med" len="med"/>
                      <a:tailEnd type="none" w="med" len="med"/>
                    </a:lnR>
                    <a:lnT w="9525" cap="flat">
                      <a:solidFill>
                        <a:srgbClr val="000000">
                          <a:alpha val="0"/>
                        </a:srgbClr>
                      </a:solidFill>
                      <a:prstDash val="solid"/>
                      <a:round/>
                      <a:headEnd type="none" w="med" len="med"/>
                      <a:tailEnd type="none" w="med" len="med"/>
                    </a:lnT>
                    <a:lnB w="9525" cap="flat">
                      <a:solidFill>
                        <a:srgbClr val="000000">
                          <a:alpha val="0"/>
                        </a:srgbClr>
                      </a:solidFill>
                      <a:prstDash val="solid"/>
                      <a:round/>
                      <a:headEnd type="none" w="med" len="med"/>
                      <a:tailEnd type="none" w="med" len="med"/>
                    </a:lnB>
                  </a:tcPr>
                </a:tc>
                <a:tc>
                  <a:txBody>
                    <a:bodyPr/>
                    <a:lstStyle/>
                    <a:p>
                      <a:pPr>
                        <a:spcBef>
                          <a:spcPts val="0"/>
                        </a:spcBef>
                        <a:buNone/>
                      </a:pPr>
                      <a:r>
                        <a:rPr lang="en" sz="2400" u="sng"/>
                        <a:t>Honors Math</a:t>
                      </a:r>
                    </a:p>
                  </a:txBody>
                  <a:tcPr marL="91425" marR="91425" marT="91425" marB="91425">
                    <a:lnL w="9525" cap="flat">
                      <a:solidFill>
                        <a:srgbClr val="000000">
                          <a:alpha val="0"/>
                        </a:srgbClr>
                      </a:solidFill>
                      <a:prstDash val="solid"/>
                      <a:round/>
                      <a:headEnd type="none" w="med" len="med"/>
                      <a:tailEnd type="none" w="med" len="med"/>
                    </a:lnL>
                    <a:lnR w="9525" cap="flat">
                      <a:solidFill>
                        <a:srgbClr val="000000">
                          <a:alpha val="0"/>
                        </a:srgbClr>
                      </a:solidFill>
                      <a:prstDash val="solid"/>
                      <a:round/>
                      <a:headEnd type="none" w="med" len="med"/>
                      <a:tailEnd type="none" w="med" len="med"/>
                    </a:lnR>
                    <a:lnT w="9525" cap="flat">
                      <a:solidFill>
                        <a:srgbClr val="000000">
                          <a:alpha val="0"/>
                        </a:srgbClr>
                      </a:solidFill>
                      <a:prstDash val="solid"/>
                      <a:round/>
                      <a:headEnd type="none" w="med" len="med"/>
                      <a:tailEnd type="none" w="med" len="med"/>
                    </a:lnT>
                    <a:lnB w="9525" cap="flat">
                      <a:solidFill>
                        <a:srgbClr val="000000">
                          <a:alpha val="0"/>
                        </a:srgbClr>
                      </a:solidFill>
                      <a:prstDash val="solid"/>
                      <a:round/>
                      <a:headEnd type="none" w="med" len="med"/>
                      <a:tailEnd type="none" w="med" len="med"/>
                    </a:lnB>
                  </a:tcPr>
                </a:tc>
              </a:tr>
              <a:tr h="381000">
                <a:tc>
                  <a:txBody>
                    <a:bodyPr/>
                    <a:lstStyle/>
                    <a:p>
                      <a:pPr marL="457200" lvl="0" indent="-381000" rtl="0">
                        <a:spcBef>
                          <a:spcPts val="0"/>
                        </a:spcBef>
                        <a:buClr>
                          <a:srgbClr val="000000"/>
                        </a:buClr>
                        <a:buSzPct val="100000"/>
                        <a:buFont typeface="Arial"/>
                        <a:buChar char="●"/>
                      </a:pPr>
                      <a:r>
                        <a:rPr lang="en" sz="2400"/>
                        <a:t>Tests 50%</a:t>
                      </a:r>
                    </a:p>
                    <a:p>
                      <a:pPr marL="457200" lvl="0" indent="-381000" rtl="0">
                        <a:spcBef>
                          <a:spcPts val="0"/>
                        </a:spcBef>
                        <a:buClr>
                          <a:srgbClr val="000000"/>
                        </a:buClr>
                        <a:buSzPct val="100000"/>
                        <a:buFont typeface="Arial"/>
                        <a:buChar char="●"/>
                      </a:pPr>
                      <a:r>
                        <a:rPr lang="en" sz="2400"/>
                        <a:t>Quizzes 30%</a:t>
                      </a:r>
                    </a:p>
                    <a:p>
                      <a:pPr marL="457200" lvl="0" indent="-381000" rtl="0">
                        <a:spcBef>
                          <a:spcPts val="0"/>
                        </a:spcBef>
                        <a:buClr>
                          <a:srgbClr val="000000"/>
                        </a:buClr>
                        <a:buSzPct val="100000"/>
                        <a:buFont typeface="Arial"/>
                        <a:buChar char="●"/>
                      </a:pPr>
                      <a:r>
                        <a:rPr lang="en" sz="2400"/>
                        <a:t>HW 20%</a:t>
                      </a:r>
                    </a:p>
                  </a:txBody>
                  <a:tcPr marL="91425" marR="91425" marT="91425" marB="91425">
                    <a:lnL w="9525" cap="flat">
                      <a:solidFill>
                        <a:srgbClr val="000000">
                          <a:alpha val="0"/>
                        </a:srgbClr>
                      </a:solidFill>
                      <a:prstDash val="solid"/>
                      <a:round/>
                      <a:headEnd type="none" w="med" len="med"/>
                      <a:tailEnd type="none" w="med" len="med"/>
                    </a:lnL>
                    <a:lnR w="9525" cap="flat">
                      <a:solidFill>
                        <a:srgbClr val="000000">
                          <a:alpha val="0"/>
                        </a:srgbClr>
                      </a:solidFill>
                      <a:prstDash val="solid"/>
                      <a:round/>
                      <a:headEnd type="none" w="med" len="med"/>
                      <a:tailEnd type="none" w="med" len="med"/>
                    </a:lnR>
                    <a:lnT w="9525" cap="flat">
                      <a:solidFill>
                        <a:srgbClr val="000000">
                          <a:alpha val="0"/>
                        </a:srgbClr>
                      </a:solidFill>
                      <a:prstDash val="solid"/>
                      <a:round/>
                      <a:headEnd type="none" w="med" len="med"/>
                      <a:tailEnd type="none" w="med" len="med"/>
                    </a:lnT>
                    <a:lnB w="9525" cap="flat">
                      <a:solidFill>
                        <a:srgbClr val="000000">
                          <a:alpha val="0"/>
                        </a:srgbClr>
                      </a:solidFill>
                      <a:prstDash val="solid"/>
                      <a:round/>
                      <a:headEnd type="none" w="med" len="med"/>
                      <a:tailEnd type="none" w="med" len="med"/>
                    </a:lnB>
                  </a:tcPr>
                </a:tc>
                <a:tc>
                  <a:txBody>
                    <a:bodyPr/>
                    <a:lstStyle/>
                    <a:p>
                      <a:pPr marL="457200" lvl="0" indent="-381000" rtl="0">
                        <a:spcBef>
                          <a:spcPts val="0"/>
                        </a:spcBef>
                        <a:buClr>
                          <a:srgbClr val="000000"/>
                        </a:buClr>
                        <a:buSzPct val="100000"/>
                        <a:buFont typeface="Arial"/>
                        <a:buChar char="●"/>
                      </a:pPr>
                      <a:r>
                        <a:rPr lang="en" sz="2400"/>
                        <a:t>Tests 55%</a:t>
                      </a:r>
                    </a:p>
                    <a:p>
                      <a:pPr marL="457200" lvl="0" indent="-381000" rtl="0">
                        <a:spcBef>
                          <a:spcPts val="0"/>
                        </a:spcBef>
                        <a:buClr>
                          <a:srgbClr val="000000"/>
                        </a:buClr>
                        <a:buSzPct val="100000"/>
                        <a:buFont typeface="Arial"/>
                        <a:buChar char="●"/>
                      </a:pPr>
                      <a:r>
                        <a:rPr lang="en" sz="2400"/>
                        <a:t>Quizzes 35%</a:t>
                      </a:r>
                    </a:p>
                    <a:p>
                      <a:pPr marL="457200" lvl="0" indent="-381000" rtl="0">
                        <a:spcBef>
                          <a:spcPts val="0"/>
                        </a:spcBef>
                        <a:buClr>
                          <a:srgbClr val="000000"/>
                        </a:buClr>
                        <a:buSzPct val="100000"/>
                        <a:buFont typeface="Arial"/>
                        <a:buChar char="●"/>
                      </a:pPr>
                      <a:r>
                        <a:rPr lang="en" sz="2400"/>
                        <a:t>HW 10%</a:t>
                      </a:r>
                    </a:p>
                  </a:txBody>
                  <a:tcPr marL="91425" marR="91425" marT="91425" marB="91425">
                    <a:lnL w="9525" cap="flat">
                      <a:solidFill>
                        <a:srgbClr val="000000">
                          <a:alpha val="0"/>
                        </a:srgbClr>
                      </a:solidFill>
                      <a:prstDash val="solid"/>
                      <a:round/>
                      <a:headEnd type="none" w="med" len="med"/>
                      <a:tailEnd type="none" w="med" len="med"/>
                    </a:lnL>
                    <a:lnR w="9525" cap="flat">
                      <a:solidFill>
                        <a:srgbClr val="000000">
                          <a:alpha val="0"/>
                        </a:srgbClr>
                      </a:solidFill>
                      <a:prstDash val="solid"/>
                      <a:round/>
                      <a:headEnd type="none" w="med" len="med"/>
                      <a:tailEnd type="none" w="med" len="med"/>
                    </a:lnR>
                    <a:lnT w="9525" cap="flat">
                      <a:solidFill>
                        <a:srgbClr val="000000">
                          <a:alpha val="0"/>
                        </a:srgbClr>
                      </a:solidFill>
                      <a:prstDash val="solid"/>
                      <a:round/>
                      <a:headEnd type="none" w="med" len="med"/>
                      <a:tailEnd type="none" w="med" len="med"/>
                    </a:lnT>
                    <a:lnB w="9525" cap="flat">
                      <a:solidFill>
                        <a:srgbClr val="000000">
                          <a:alpha val="0"/>
                        </a:srgbClr>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The New Math Courses</a:t>
            </a:r>
          </a:p>
        </p:txBody>
      </p:sp>
      <p:sp>
        <p:nvSpPr>
          <p:cNvPr id="155" name="Shape 155"/>
          <p:cNvSpPr txBox="1">
            <a:spLocks noGrp="1"/>
          </p:cNvSpPr>
          <p:nvPr>
            <p:ph type="body" idx="1"/>
          </p:nvPr>
        </p:nvSpPr>
        <p:spPr>
          <a:xfrm>
            <a:off x="457200" y="1600200"/>
            <a:ext cx="8550300" cy="5168099"/>
          </a:xfrm>
          <a:prstGeom prst="rect">
            <a:avLst/>
          </a:prstGeom>
        </p:spPr>
        <p:txBody>
          <a:bodyPr lIns="91425" tIns="91425" rIns="91425" bIns="91425" anchor="t" anchorCtr="0">
            <a:noAutofit/>
          </a:bodyPr>
          <a:lstStyle/>
          <a:p>
            <a:pPr lvl="0" rtl="0">
              <a:spcBef>
                <a:spcPts val="0"/>
              </a:spcBef>
              <a:buNone/>
            </a:pPr>
            <a:r>
              <a:rPr lang="en" sz="2000" b="1" i="1"/>
              <a:t>Math I, II, and III do NOT strictly correspond to Alg, Geom and Alg II</a:t>
            </a:r>
          </a:p>
          <a:p>
            <a:pPr lvl="0" rtl="0">
              <a:spcBef>
                <a:spcPts val="0"/>
              </a:spcBef>
              <a:buNone/>
            </a:pPr>
            <a:endParaRPr sz="1000" b="1" i="1"/>
          </a:p>
          <a:p>
            <a:pPr marL="457200" lvl="0" indent="-355600" rtl="0">
              <a:spcBef>
                <a:spcPts val="0"/>
              </a:spcBef>
              <a:buClr>
                <a:schemeClr val="dk1"/>
              </a:buClr>
              <a:buSzPct val="100000"/>
              <a:buFont typeface="Arial"/>
              <a:buChar char="●"/>
            </a:pPr>
            <a:r>
              <a:rPr lang="en" sz="2000" b="1"/>
              <a:t>Math I</a:t>
            </a:r>
            <a:r>
              <a:rPr lang="en" sz="2000"/>
              <a:t> - Algebra, geometry, functions, number and operations, statistics and modeling. These concepts include expressions in the real number system, creating and reasoning with equations and inequalities, interpreting and building simple functions, expressing geometric properties and interpreting categorical and quantitative data</a:t>
            </a:r>
          </a:p>
          <a:p>
            <a:pPr marL="457200" lvl="0" indent="-355600" rtl="0">
              <a:spcBef>
                <a:spcPts val="0"/>
              </a:spcBef>
              <a:buClr>
                <a:schemeClr val="dk1"/>
              </a:buClr>
              <a:buSzPct val="100000"/>
              <a:buFont typeface="Arial"/>
              <a:buChar char="●"/>
            </a:pPr>
            <a:r>
              <a:rPr lang="en" sz="2000" b="1"/>
              <a:t>Math II</a:t>
            </a:r>
            <a:r>
              <a:rPr lang="en" sz="2000"/>
              <a:t> - Standards from Math I plus polynomials, congruence and similarity of figures, trigonometry with triangles, modeling with geometry, probability, making inferences and justifying conclusions</a:t>
            </a:r>
          </a:p>
          <a:p>
            <a:pPr marL="457200" lvl="0" indent="-355600" rtl="0">
              <a:spcBef>
                <a:spcPts val="0"/>
              </a:spcBef>
              <a:buClr>
                <a:schemeClr val="dk1"/>
              </a:buClr>
              <a:buSzPct val="100000"/>
              <a:buFont typeface="Arial"/>
              <a:buChar char="●"/>
            </a:pPr>
            <a:r>
              <a:rPr lang="en" sz="2000" b="1"/>
              <a:t>Math III </a:t>
            </a:r>
            <a:r>
              <a:rPr lang="en" sz="2000"/>
              <a:t>- Standards from Math I and II, plus complex number system, inverse functions, trigonometric functions and the unit circle. Math III also includes the geometric concepts of conics and circles.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MATH </a:t>
            </a:r>
            <a:r>
              <a:rPr lang="en" sz="2800"/>
              <a:t>(9th grade vs. 8th grade)</a:t>
            </a:r>
          </a:p>
        </p:txBody>
      </p:sp>
      <p:sp>
        <p:nvSpPr>
          <p:cNvPr id="161" name="Shape 161"/>
          <p:cNvSpPr txBox="1">
            <a:spLocks noGrp="1"/>
          </p:cNvSpPr>
          <p:nvPr>
            <p:ph type="body" idx="1"/>
          </p:nvPr>
        </p:nvSpPr>
        <p:spPr>
          <a:xfrm>
            <a:off x="457200" y="1228500"/>
            <a:ext cx="8229600" cy="5339400"/>
          </a:xfrm>
          <a:prstGeom prst="rect">
            <a:avLst/>
          </a:prstGeom>
        </p:spPr>
        <p:txBody>
          <a:bodyPr lIns="91425" tIns="91425" rIns="91425" bIns="91425" anchor="t" anchorCtr="0">
            <a:noAutofit/>
          </a:bodyPr>
          <a:lstStyle/>
          <a:p>
            <a:pPr marL="457200" lvl="0" indent="-355600" rtl="0">
              <a:lnSpc>
                <a:spcPct val="100000"/>
              </a:lnSpc>
              <a:spcBef>
                <a:spcPts val="0"/>
              </a:spcBef>
              <a:buClr>
                <a:schemeClr val="dk1"/>
              </a:buClr>
              <a:buSzPct val="100000"/>
              <a:buFont typeface="Arial"/>
              <a:buChar char="●"/>
            </a:pPr>
            <a:r>
              <a:rPr lang="en" sz="2000" b="1"/>
              <a:t>Math I</a:t>
            </a:r>
          </a:p>
          <a:p>
            <a:pPr marL="914400" lvl="1" indent="-355600" rtl="0">
              <a:lnSpc>
                <a:spcPct val="100000"/>
              </a:lnSpc>
              <a:spcBef>
                <a:spcPts val="0"/>
              </a:spcBef>
              <a:buClr>
                <a:schemeClr val="dk1"/>
              </a:buClr>
              <a:buSzPct val="100000"/>
              <a:buFont typeface="Courier New"/>
              <a:buChar char="o"/>
            </a:pPr>
            <a:r>
              <a:rPr lang="en" sz="2000"/>
              <a:t>Tests/quizzes worth more</a:t>
            </a:r>
          </a:p>
          <a:p>
            <a:pPr marL="914400" lvl="1" indent="-355600" rtl="0">
              <a:lnSpc>
                <a:spcPct val="100000"/>
              </a:lnSpc>
              <a:spcBef>
                <a:spcPts val="0"/>
              </a:spcBef>
              <a:buClr>
                <a:schemeClr val="dk1"/>
              </a:buClr>
              <a:buSzPct val="100000"/>
              <a:buFont typeface="Courier New"/>
              <a:buChar char="o"/>
            </a:pPr>
            <a:r>
              <a:rPr lang="en" sz="2000"/>
              <a:t>Test corrections are not offered</a:t>
            </a:r>
          </a:p>
          <a:p>
            <a:pPr marL="914400" lvl="1" indent="-355600" rtl="0">
              <a:lnSpc>
                <a:spcPct val="100000"/>
              </a:lnSpc>
              <a:spcBef>
                <a:spcPts val="0"/>
              </a:spcBef>
              <a:buClr>
                <a:schemeClr val="dk1"/>
              </a:buClr>
              <a:buSzPct val="100000"/>
              <a:buFont typeface="Courier New"/>
              <a:buChar char="o"/>
            </a:pPr>
            <a:r>
              <a:rPr lang="en" sz="2000"/>
              <a:t>Students expected to be more responsible for knowing what their assignments are and when they have quizzes and tests</a:t>
            </a:r>
          </a:p>
          <a:p>
            <a:pPr marL="457200" lvl="0" indent="-355600" rtl="0">
              <a:lnSpc>
                <a:spcPct val="100000"/>
              </a:lnSpc>
              <a:spcBef>
                <a:spcPts val="0"/>
              </a:spcBef>
              <a:buClr>
                <a:schemeClr val="dk1"/>
              </a:buClr>
              <a:buSzPct val="100000"/>
              <a:buFont typeface="Arial"/>
              <a:buChar char="●"/>
            </a:pPr>
            <a:r>
              <a:rPr lang="en" sz="2000" b="1"/>
              <a:t>Math II</a:t>
            </a:r>
          </a:p>
          <a:p>
            <a:pPr marL="914400" lvl="1" indent="-355600" rtl="0">
              <a:lnSpc>
                <a:spcPct val="100000"/>
              </a:lnSpc>
              <a:spcBef>
                <a:spcPts val="0"/>
              </a:spcBef>
              <a:buClr>
                <a:schemeClr val="dk1"/>
              </a:buClr>
              <a:buSzPct val="100000"/>
              <a:buFont typeface="Courier New"/>
              <a:buChar char="o"/>
            </a:pPr>
            <a:r>
              <a:rPr lang="en" sz="2000"/>
              <a:t>Regardless of how students did in Algebra, Geometry is completely different - not a typical computational math class, but a class in logic. This can be a difficult transition for many.</a:t>
            </a:r>
          </a:p>
          <a:p>
            <a:pPr marL="914400" lvl="1" indent="-355600" rtl="0">
              <a:lnSpc>
                <a:spcPct val="100000"/>
              </a:lnSpc>
              <a:spcBef>
                <a:spcPts val="0"/>
              </a:spcBef>
              <a:buClr>
                <a:schemeClr val="dk1"/>
              </a:buClr>
              <a:buSzPct val="100000"/>
              <a:buFont typeface="Courier New"/>
              <a:buChar char="o"/>
            </a:pPr>
            <a:r>
              <a:rPr lang="en" sz="2000"/>
              <a:t>Students "learn their way" over the course of the year. Term 1 grades often reflect a difficult transition and balance out as the year progresses. Colleges will only see the final grade!</a:t>
            </a:r>
          </a:p>
          <a:p>
            <a:pPr marL="914400" lvl="1" indent="-355600" rtl="0">
              <a:lnSpc>
                <a:spcPct val="100000"/>
              </a:lnSpc>
              <a:spcBef>
                <a:spcPts val="0"/>
              </a:spcBef>
              <a:buClr>
                <a:schemeClr val="dk1"/>
              </a:buClr>
              <a:buSzPct val="100000"/>
              <a:buFont typeface="Courier New"/>
              <a:buChar char="o"/>
            </a:pPr>
            <a:r>
              <a:rPr lang="en" sz="2000"/>
              <a:t>Basic algebra skills are reinforced</a:t>
            </a:r>
          </a:p>
          <a:p>
            <a:pPr marL="457200" lvl="0" indent="-355600" rtl="0">
              <a:lnSpc>
                <a:spcPct val="100000"/>
              </a:lnSpc>
              <a:spcBef>
                <a:spcPts val="0"/>
              </a:spcBef>
              <a:buClr>
                <a:schemeClr val="dk1"/>
              </a:buClr>
              <a:buSzPct val="100000"/>
              <a:buFont typeface="Arial"/>
              <a:buChar char="●"/>
            </a:pPr>
            <a:r>
              <a:rPr lang="en" sz="2000" b="1"/>
              <a:t>Math III</a:t>
            </a:r>
          </a:p>
          <a:p>
            <a:pPr marL="914400" lvl="1" indent="-355600" rtl="0">
              <a:lnSpc>
                <a:spcPct val="100000"/>
              </a:lnSpc>
              <a:spcBef>
                <a:spcPts val="0"/>
              </a:spcBef>
              <a:buClr>
                <a:schemeClr val="dk1"/>
              </a:buClr>
              <a:buSzPct val="100000"/>
              <a:buFont typeface="Courier New"/>
              <a:buChar char="o"/>
            </a:pPr>
            <a:r>
              <a:rPr lang="en" sz="2000"/>
              <a:t>Advanced self-efficacy skills required</a:t>
            </a:r>
          </a:p>
          <a:p>
            <a:pPr marL="914400" lvl="1" indent="-355600" rtl="0">
              <a:lnSpc>
                <a:spcPct val="100000"/>
              </a:lnSpc>
              <a:spcBef>
                <a:spcPts val="0"/>
              </a:spcBef>
              <a:buClr>
                <a:schemeClr val="dk1"/>
              </a:buClr>
              <a:buSzPct val="100000"/>
              <a:buFont typeface="Courier New"/>
              <a:buChar char="o"/>
            </a:pPr>
            <a:r>
              <a:rPr lang="en" sz="2000"/>
              <a:t>Homework every night to reinforce learning, but does not count for a large part of the grade</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ENGLISH </a:t>
            </a:r>
            <a:r>
              <a:rPr lang="en" sz="2800"/>
              <a:t>(9th grade vs. 8th grade)</a:t>
            </a:r>
          </a:p>
        </p:txBody>
      </p:sp>
      <p:sp>
        <p:nvSpPr>
          <p:cNvPr id="167" name="Shape 1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In 9th grade, reading is mostly done at home and class time is spent in discussion, interpretation and analysis of the text.</a:t>
            </a:r>
          </a:p>
          <a:p>
            <a:pPr marL="457200" lvl="0" indent="-419100" rtl="0">
              <a:spcBef>
                <a:spcPts val="0"/>
              </a:spcBef>
              <a:buClr>
                <a:schemeClr val="dk1"/>
              </a:buClr>
              <a:buSzPct val="100000"/>
              <a:buFont typeface="Arial"/>
              <a:buChar char="●"/>
            </a:pPr>
            <a:r>
              <a:rPr lang="en"/>
              <a:t>More in-depth studies and discussions</a:t>
            </a:r>
          </a:p>
          <a:p>
            <a:pPr marL="457200" lvl="0" indent="-419100" rtl="0">
              <a:spcBef>
                <a:spcPts val="0"/>
              </a:spcBef>
              <a:buClr>
                <a:schemeClr val="dk1"/>
              </a:buClr>
              <a:buSzPct val="100000"/>
              <a:buFont typeface="Arial"/>
              <a:buChar char="●"/>
            </a:pPr>
            <a:r>
              <a:rPr lang="en"/>
              <a:t>A significant increase in homework and the difficulty level of assignments</a:t>
            </a:r>
          </a:p>
          <a:p>
            <a:pPr marL="457200" lvl="0" indent="-419100" rtl="0">
              <a:spcBef>
                <a:spcPts val="0"/>
              </a:spcBef>
              <a:buClr>
                <a:schemeClr val="dk1"/>
              </a:buClr>
              <a:buSzPct val="100000"/>
              <a:buFont typeface="Arial"/>
              <a:buChar char="●"/>
            </a:pPr>
            <a:r>
              <a:rPr lang="en"/>
              <a:t>Students must read at home in order to pass the unit/term</a:t>
            </a:r>
          </a:p>
          <a:p>
            <a:pPr marL="457200" lvl="0" indent="-419100" rtl="0">
              <a:spcBef>
                <a:spcPts val="0"/>
              </a:spcBef>
              <a:buClr>
                <a:schemeClr val="dk1"/>
              </a:buClr>
              <a:buSzPct val="100000"/>
              <a:buFont typeface="Arial"/>
              <a:buChar char="●"/>
            </a:pPr>
            <a:r>
              <a:rPr lang="en"/>
              <a:t>1st term is usually a big adjustment period</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SCIENCE </a:t>
            </a:r>
            <a:r>
              <a:rPr lang="en" sz="2800"/>
              <a:t>(9th grade vs. 8th grade)</a:t>
            </a:r>
          </a:p>
        </p:txBody>
      </p:sp>
      <p:sp>
        <p:nvSpPr>
          <p:cNvPr id="173" name="Shape 173"/>
          <p:cNvSpPr txBox="1">
            <a:spLocks noGrp="1"/>
          </p:cNvSpPr>
          <p:nvPr>
            <p:ph type="body" idx="1"/>
          </p:nvPr>
        </p:nvSpPr>
        <p:spPr>
          <a:xfrm>
            <a:off x="457200" y="1296725"/>
            <a:ext cx="8430900" cy="50325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Biology (students who took Math I in 8th grade)</a:t>
            </a:r>
          </a:p>
          <a:p>
            <a:pPr marL="914400" lvl="1" indent="-342900" rtl="0">
              <a:spcBef>
                <a:spcPts val="0"/>
              </a:spcBef>
              <a:buClr>
                <a:schemeClr val="dk1"/>
              </a:buClr>
              <a:buSzPct val="100000"/>
              <a:buFont typeface="Courier New"/>
              <a:buChar char="o"/>
            </a:pPr>
            <a:r>
              <a:rPr lang="en" sz="1800">
                <a:solidFill>
                  <a:srgbClr val="222222"/>
                </a:solidFill>
              </a:rPr>
              <a:t>Expected to begin mastering concepts</a:t>
            </a:r>
          </a:p>
          <a:p>
            <a:pPr marL="914400" lvl="1" indent="-342900" rtl="0">
              <a:spcBef>
                <a:spcPts val="0"/>
              </a:spcBef>
              <a:buClr>
                <a:schemeClr val="dk1"/>
              </a:buClr>
              <a:buSzPct val="100000"/>
              <a:buFont typeface="Courier New"/>
              <a:buChar char="o"/>
            </a:pPr>
            <a:r>
              <a:rPr lang="en" sz="1800">
                <a:solidFill>
                  <a:srgbClr val="222222"/>
                </a:solidFill>
              </a:rPr>
              <a:t>Memorizing and spitting back factoids will only get students so far - they are expected to think critically about the concepts</a:t>
            </a:r>
          </a:p>
          <a:p>
            <a:pPr marL="914400" lvl="1" indent="-342900" rtl="0">
              <a:spcBef>
                <a:spcPts val="0"/>
              </a:spcBef>
              <a:buClr>
                <a:schemeClr val="dk1"/>
              </a:buClr>
              <a:buSzPct val="100000"/>
              <a:buFont typeface="Courier New"/>
              <a:buChar char="o"/>
            </a:pPr>
            <a:r>
              <a:rPr lang="en" sz="1800">
                <a:solidFill>
                  <a:srgbClr val="222222"/>
                </a:solidFill>
              </a:rPr>
              <a:t>Must complete assigned readings outside of class and take notes in class (students who get copies of the class notes through IEPs are expected to augment the provided notes with material from reading or lectures).</a:t>
            </a:r>
          </a:p>
          <a:p>
            <a:pPr marL="914400" lvl="1" indent="-342900" rtl="0">
              <a:spcBef>
                <a:spcPts val="0"/>
              </a:spcBef>
              <a:buClr>
                <a:schemeClr val="dk1"/>
              </a:buClr>
              <a:buSzPct val="100000"/>
              <a:buFont typeface="Courier New"/>
              <a:buChar char="o"/>
            </a:pPr>
            <a:r>
              <a:rPr lang="en" sz="1800">
                <a:solidFill>
                  <a:srgbClr val="222222"/>
                </a:solidFill>
              </a:rPr>
              <a:t>Students, honors especially, are expected to begin taking responsibility for their own work and studying, figuring out where they have questions and asking them in class or during extra help sessions </a:t>
            </a:r>
          </a:p>
          <a:p>
            <a:pPr marL="0" lvl="0" indent="0" rtl="0">
              <a:spcBef>
                <a:spcPts val="0"/>
              </a:spcBef>
              <a:buNone/>
            </a:pPr>
            <a:endParaRPr sz="1800">
              <a:solidFill>
                <a:srgbClr val="222222"/>
              </a:solidFill>
            </a:endParaRPr>
          </a:p>
          <a:p>
            <a:pPr marL="457200" lvl="0" indent="-419100" rtl="0">
              <a:spcBef>
                <a:spcPts val="0"/>
              </a:spcBef>
              <a:buClr>
                <a:schemeClr val="dk1"/>
              </a:buClr>
              <a:buSzPct val="100000"/>
              <a:buFont typeface="Arial"/>
              <a:buChar char="●"/>
            </a:pPr>
            <a:r>
              <a:rPr lang="en"/>
              <a:t>Earth and Environmental Science </a:t>
            </a:r>
            <a:r>
              <a:rPr lang="en" sz="2400"/>
              <a:t>(took Pre-Alg in 8th grade)</a:t>
            </a:r>
          </a:p>
          <a:p>
            <a:pPr lvl="0" rtl="0">
              <a:spcBef>
                <a:spcPts val="0"/>
              </a:spcBef>
              <a:buNone/>
            </a:pPr>
            <a:endParaRPr/>
          </a:p>
          <a:p>
            <a:pPr lvl="0" rtl="0">
              <a:spcBef>
                <a:spcPts val="0"/>
              </a:spcBef>
              <a:buNone/>
            </a:pPr>
            <a:endParaRPr/>
          </a:p>
          <a:p>
            <a:pPr lvl="0">
              <a:spcBef>
                <a:spcPts val="0"/>
              </a:spcBef>
              <a:buNone/>
            </a:pPr>
            <a:endParaRPr/>
          </a:p>
        </p:txBody>
      </p:sp>
      <p:pic>
        <p:nvPicPr>
          <p:cNvPr id="174" name="Shape 174"/>
          <p:cNvPicPr preferRelativeResize="0"/>
          <p:nvPr/>
        </p:nvPicPr>
        <p:blipFill>
          <a:blip r:embed="rId3"/>
          <a:stretch>
            <a:fillRect/>
          </a:stretch>
        </p:blipFill>
        <p:spPr>
          <a:xfrm>
            <a:off x="7174050" y="138775"/>
            <a:ext cx="1969949" cy="970100"/>
          </a:xfrm>
          <a:prstGeom prst="rect">
            <a:avLst/>
          </a:prstGeom>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7"/>
            <a:ext cx="8495699" cy="1143000"/>
          </a:xfrm>
          <a:prstGeom prst="rect">
            <a:avLst/>
          </a:prstGeom>
        </p:spPr>
        <p:txBody>
          <a:bodyPr lIns="91425" tIns="91425" rIns="91425" bIns="91425" anchor="ctr" anchorCtr="0">
            <a:noAutofit/>
          </a:bodyPr>
          <a:lstStyle/>
          <a:p>
            <a:pPr>
              <a:spcBef>
                <a:spcPts val="0"/>
              </a:spcBef>
              <a:buNone/>
            </a:pPr>
            <a:r>
              <a:rPr lang="en"/>
              <a:t>SOCIAL STUDIES </a:t>
            </a:r>
            <a:r>
              <a:rPr lang="en" sz="2800"/>
              <a:t>(9th grd vs. 8th grd)</a:t>
            </a:r>
          </a:p>
        </p:txBody>
      </p:sp>
      <p:sp>
        <p:nvSpPr>
          <p:cNvPr id="180" name="Shape 180"/>
          <p:cNvSpPr txBox="1">
            <a:spLocks noGrp="1"/>
          </p:cNvSpPr>
          <p:nvPr>
            <p:ph type="body" idx="1"/>
          </p:nvPr>
        </p:nvSpPr>
        <p:spPr>
          <a:xfrm>
            <a:off x="457200" y="1368874"/>
            <a:ext cx="8229600" cy="54890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World History (majority of students)</a:t>
            </a:r>
          </a:p>
          <a:p>
            <a:pPr marL="914400" lvl="1" indent="-381000" rtl="0">
              <a:spcBef>
                <a:spcPts val="0"/>
              </a:spcBef>
              <a:buClr>
                <a:schemeClr val="dk1"/>
              </a:buClr>
              <a:buSzPct val="133333"/>
              <a:buFont typeface="Courier New"/>
              <a:buChar char="o"/>
            </a:pPr>
            <a:r>
              <a:rPr lang="en" sz="1800">
                <a:solidFill>
                  <a:srgbClr val="222222"/>
                </a:solidFill>
              </a:rPr>
              <a:t>8th grade has more projects with class time given to complete them, whereas 9th grade has more in-class presentations, with less class time given to complete them</a:t>
            </a:r>
          </a:p>
          <a:p>
            <a:pPr marL="914400" lvl="1" indent="-381000" rtl="0">
              <a:spcBef>
                <a:spcPts val="0"/>
              </a:spcBef>
              <a:buClr>
                <a:schemeClr val="dk1"/>
              </a:buClr>
              <a:buSzPct val="133333"/>
              <a:buFont typeface="Courier New"/>
              <a:buChar char="o"/>
            </a:pPr>
            <a:r>
              <a:rPr lang="en" sz="1800">
                <a:solidFill>
                  <a:srgbClr val="222222"/>
                </a:solidFill>
              </a:rPr>
              <a:t>Tend to use their computers more in the upper school</a:t>
            </a:r>
          </a:p>
          <a:p>
            <a:pPr marL="914400" lvl="1" indent="-381000" rtl="0">
              <a:spcBef>
                <a:spcPts val="0"/>
              </a:spcBef>
              <a:buClr>
                <a:schemeClr val="dk1"/>
              </a:buClr>
              <a:buSzPct val="133333"/>
              <a:buFont typeface="Courier New"/>
              <a:buChar char="o"/>
            </a:pPr>
            <a:r>
              <a:rPr lang="en" sz="1800">
                <a:solidFill>
                  <a:srgbClr val="222222"/>
                </a:solidFill>
              </a:rPr>
              <a:t>9th grade has shorter writing prompts and weekly assignments (i.e. current event articles)</a:t>
            </a:r>
          </a:p>
          <a:p>
            <a:pPr marL="914400" lvl="1" indent="-381000" rtl="0">
              <a:spcBef>
                <a:spcPts val="0"/>
              </a:spcBef>
              <a:buClr>
                <a:schemeClr val="dk1"/>
              </a:buClr>
              <a:buSzPct val="133333"/>
              <a:buFont typeface="Courier New"/>
              <a:buChar char="o"/>
            </a:pPr>
            <a:r>
              <a:rPr lang="en" sz="1800">
                <a:solidFill>
                  <a:srgbClr val="222222"/>
                </a:solidFill>
              </a:rPr>
              <a:t>Study guides are graded</a:t>
            </a:r>
          </a:p>
          <a:p>
            <a:pPr marL="914400" lvl="1" indent="-381000" rtl="0">
              <a:spcBef>
                <a:spcPts val="0"/>
              </a:spcBef>
              <a:buClr>
                <a:schemeClr val="dk1"/>
              </a:buClr>
              <a:buSzPct val="133333"/>
              <a:buFont typeface="Courier New"/>
              <a:buChar char="o"/>
            </a:pPr>
            <a:r>
              <a:rPr lang="en" sz="1800">
                <a:solidFill>
                  <a:srgbClr val="222222"/>
                </a:solidFill>
              </a:rPr>
              <a:t>Late policy = honors students can turn in work one day late for 90%; Standard-level students have two days to submit late work for a 90%</a:t>
            </a:r>
          </a:p>
          <a:p>
            <a:pPr marL="457200" lvl="0" indent="-419100" rtl="0">
              <a:spcBef>
                <a:spcPts val="0"/>
              </a:spcBef>
              <a:buClr>
                <a:schemeClr val="dk1"/>
              </a:buClr>
              <a:buSzPct val="100000"/>
              <a:buFont typeface="Arial"/>
              <a:buChar char="●"/>
            </a:pPr>
            <a:r>
              <a:rPr lang="en"/>
              <a:t>Civics/Economics </a:t>
            </a:r>
            <a:r>
              <a:rPr lang="en" sz="1800"/>
              <a:t>(only for students interested in and ready for AP World History sophomore year)</a:t>
            </a:r>
          </a:p>
          <a:p>
            <a:pPr marL="914400" lvl="1" indent="-381000" rtl="0">
              <a:spcBef>
                <a:spcPts val="0"/>
              </a:spcBef>
              <a:buClr>
                <a:schemeClr val="dk1"/>
              </a:buClr>
              <a:buSzPct val="133333"/>
              <a:buFont typeface="Courier New"/>
              <a:buChar char="o"/>
            </a:pPr>
            <a:r>
              <a:rPr lang="en" sz="1800"/>
              <a:t>Students held to higher standards in preparation for AP World History (not only academic standards, but a higher level of maturity, self-accountability and attention to detail are necessary for success in this class freshman year)</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04900"/>
            <a:ext cx="8229600" cy="1074900"/>
          </a:xfrm>
          <a:prstGeom prst="rect">
            <a:avLst/>
          </a:prstGeom>
        </p:spPr>
        <p:txBody>
          <a:bodyPr lIns="91425" tIns="91425" rIns="91425" bIns="91425" anchor="ctr" anchorCtr="0">
            <a:noAutofit/>
          </a:bodyPr>
          <a:lstStyle/>
          <a:p>
            <a:pPr>
              <a:spcBef>
                <a:spcPts val="0"/>
              </a:spcBef>
              <a:buNone/>
            </a:pPr>
            <a:r>
              <a:rPr lang="en"/>
              <a:t>SPANISH </a:t>
            </a:r>
            <a:r>
              <a:rPr lang="en" sz="2800"/>
              <a:t>(9th grade vs. 8th grade)</a:t>
            </a:r>
          </a:p>
        </p:txBody>
      </p:sp>
      <p:sp>
        <p:nvSpPr>
          <p:cNvPr id="186" name="Shape 186"/>
          <p:cNvSpPr txBox="1">
            <a:spLocks noGrp="1"/>
          </p:cNvSpPr>
          <p:nvPr>
            <p:ph type="body" idx="1"/>
          </p:nvPr>
        </p:nvSpPr>
        <p:spPr>
          <a:xfrm>
            <a:off x="457200" y="1279800"/>
            <a:ext cx="8567399" cy="52880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Spanish I</a:t>
            </a:r>
          </a:p>
          <a:p>
            <a:pPr marL="914400" lvl="1" indent="-381000" rtl="0">
              <a:spcBef>
                <a:spcPts val="0"/>
              </a:spcBef>
              <a:buClr>
                <a:schemeClr val="dk1"/>
              </a:buClr>
              <a:buSzPct val="120000"/>
              <a:buFont typeface="Courier New"/>
              <a:buChar char="o"/>
            </a:pPr>
            <a:r>
              <a:rPr lang="en" sz="2000"/>
              <a:t>Content is identical to the 8th grade version, since it is the same course as it's 8th grade counterpart, intended for high school credit.</a:t>
            </a:r>
          </a:p>
          <a:p>
            <a:pPr marL="914400" lvl="1" indent="-381000" rtl="0">
              <a:spcBef>
                <a:spcPts val="0"/>
              </a:spcBef>
              <a:buClr>
                <a:schemeClr val="dk1"/>
              </a:buClr>
              <a:buSzPct val="120000"/>
              <a:buFont typeface="Courier New"/>
              <a:buChar char="o"/>
            </a:pPr>
            <a:r>
              <a:rPr lang="en" sz="2000"/>
              <a:t>Note: Taking Spanish for credit in 8th grade = taking Spanish 5 senior year.</a:t>
            </a:r>
          </a:p>
          <a:p>
            <a:pPr marL="457200" lvl="0" indent="-419100" rtl="0">
              <a:spcBef>
                <a:spcPts val="0"/>
              </a:spcBef>
              <a:buClr>
                <a:schemeClr val="dk1"/>
              </a:buClr>
              <a:buSzPct val="100000"/>
              <a:buFont typeface="Arial"/>
              <a:buChar char="●"/>
            </a:pPr>
            <a:r>
              <a:rPr lang="en"/>
              <a:t>Spanish II</a:t>
            </a:r>
          </a:p>
          <a:p>
            <a:pPr marL="914400" lvl="1" indent="-381000" rtl="0">
              <a:spcBef>
                <a:spcPts val="0"/>
              </a:spcBef>
              <a:buClr>
                <a:schemeClr val="dk1"/>
              </a:buClr>
              <a:buSzPct val="120000"/>
              <a:buFont typeface="Courier New"/>
              <a:buChar char="o"/>
            </a:pPr>
            <a:r>
              <a:rPr lang="en" sz="2000"/>
              <a:t>Functions will expand to include the progressive tenses, telling time, giving orders, discussing feelings, making comparisons and referring to habitual actions in the past</a:t>
            </a:r>
          </a:p>
          <a:p>
            <a:pPr marL="914400" lvl="1" indent="-381000" rtl="0">
              <a:spcBef>
                <a:spcPts val="0"/>
              </a:spcBef>
              <a:buClr>
                <a:schemeClr val="dk1"/>
              </a:buClr>
              <a:buSzPct val="120000"/>
              <a:buFont typeface="Courier New"/>
              <a:buChar char="o"/>
            </a:pPr>
            <a:r>
              <a:rPr lang="en" sz="2000"/>
              <a:t>Cultural awareness is expanded with more specific study of the Spanish-speaking world</a:t>
            </a:r>
          </a:p>
          <a:p>
            <a:pPr marL="914400" lvl="1" indent="-381000" rtl="0">
              <a:spcBef>
                <a:spcPts val="0"/>
              </a:spcBef>
              <a:buClr>
                <a:schemeClr val="dk1"/>
              </a:buClr>
              <a:buSzPct val="120000"/>
              <a:buFont typeface="Courier New"/>
              <a:buChar char="o"/>
            </a:pPr>
            <a:r>
              <a:rPr lang="en" sz="2000"/>
              <a:t>Students engage in more challenging discussions in Spanish and English as they use their critical-thinking skills to restate and assess both written texts and recorded passages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FINE ARTS </a:t>
            </a:r>
            <a:r>
              <a:rPr lang="en" sz="2800"/>
              <a:t>(9th grade vs. 8th grade)</a:t>
            </a:r>
          </a:p>
        </p:txBody>
      </p:sp>
      <p:sp>
        <p:nvSpPr>
          <p:cNvPr id="192" name="Shape 19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b="1"/>
              <a:t>Visual Arts 1</a:t>
            </a:r>
          </a:p>
          <a:p>
            <a:pPr marL="914400" lvl="1" indent="-355600" rtl="0">
              <a:spcBef>
                <a:spcPts val="0"/>
              </a:spcBef>
              <a:buClr>
                <a:schemeClr val="dk1"/>
              </a:buClr>
              <a:buSzPct val="100000"/>
              <a:buFont typeface="Courier New"/>
              <a:buChar char="o"/>
            </a:pPr>
            <a:r>
              <a:rPr lang="en" sz="2000"/>
              <a:t>Projects become more open-ended. Guidelines are given, but students must come up with their own unique subjects and ideas.</a:t>
            </a:r>
          </a:p>
          <a:p>
            <a:pPr marL="914400" lvl="1" indent="-355600" rtl="0">
              <a:spcBef>
                <a:spcPts val="0"/>
              </a:spcBef>
              <a:buClr>
                <a:schemeClr val="dk1"/>
              </a:buClr>
              <a:buSzPct val="100000"/>
              <a:buFont typeface="Courier New"/>
              <a:buChar char="o"/>
            </a:pPr>
            <a:r>
              <a:rPr lang="en" sz="2000"/>
              <a:t>Students complete a much larger painting unit</a:t>
            </a:r>
          </a:p>
          <a:p>
            <a:pPr marL="914400" lvl="1" indent="-355600" rtl="0">
              <a:spcBef>
                <a:spcPts val="0"/>
              </a:spcBef>
              <a:buClr>
                <a:schemeClr val="dk1"/>
              </a:buClr>
              <a:buSzPct val="100000"/>
              <a:buFont typeface="Courier New"/>
              <a:buChar char="o"/>
            </a:pPr>
            <a:r>
              <a:rPr lang="en" sz="2000"/>
              <a:t>Grade determined by growth in the content area,  consistent work habits/self-efficacy, effective use of class time</a:t>
            </a:r>
          </a:p>
          <a:p>
            <a:pPr marL="457200" lvl="0" indent="0" rtl="0">
              <a:spcBef>
                <a:spcPts val="0"/>
              </a:spcBef>
              <a:buNone/>
            </a:pPr>
            <a:endParaRPr sz="2000"/>
          </a:p>
          <a:p>
            <a:pPr marL="457200" lvl="0" indent="-381000" rtl="0">
              <a:spcBef>
                <a:spcPts val="0"/>
              </a:spcBef>
              <a:buClr>
                <a:schemeClr val="dk1"/>
              </a:buClr>
              <a:buSzPct val="100000"/>
              <a:buFont typeface="Arial"/>
              <a:buChar char="●"/>
            </a:pPr>
            <a:r>
              <a:rPr lang="en" sz="2400" b="1"/>
              <a:t>Chorus 1</a:t>
            </a:r>
          </a:p>
          <a:p>
            <a:pPr marL="914400" lvl="1" indent="-355600" rtl="0">
              <a:spcBef>
                <a:spcPts val="0"/>
              </a:spcBef>
              <a:buClr>
                <a:schemeClr val="dk1"/>
              </a:buClr>
              <a:buSzPct val="100000"/>
              <a:buFont typeface="Courier New"/>
              <a:buChar char="o"/>
            </a:pPr>
            <a:r>
              <a:rPr lang="en" sz="2000">
                <a:solidFill>
                  <a:srgbClr val="222222"/>
                </a:solidFill>
              </a:rPr>
              <a:t>Extra performance during the year</a:t>
            </a:r>
          </a:p>
          <a:p>
            <a:pPr marL="914400" lvl="1" indent="-355600" rtl="0">
              <a:spcBef>
                <a:spcPts val="0"/>
              </a:spcBef>
              <a:buClr>
                <a:schemeClr val="dk1"/>
              </a:buClr>
              <a:buSzPct val="100000"/>
              <a:buFont typeface="Courier New"/>
              <a:buChar char="o"/>
            </a:pPr>
            <a:r>
              <a:rPr lang="en" sz="2000">
                <a:solidFill>
                  <a:srgbClr val="222222"/>
                </a:solidFill>
              </a:rPr>
              <a:t>Great deal of emphasis is placed on the students' individual responsibility to uphold the integrity of the ensemble, the music, and the sound that is made</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FINE ARTS </a:t>
            </a:r>
            <a:r>
              <a:rPr lang="en" sz="2800"/>
              <a:t>(9th grade vs. 8th grade)</a:t>
            </a:r>
          </a:p>
        </p:txBody>
      </p:sp>
      <p:sp>
        <p:nvSpPr>
          <p:cNvPr id="198" name="Shape 198"/>
          <p:cNvSpPr txBox="1">
            <a:spLocks noGrp="1"/>
          </p:cNvSpPr>
          <p:nvPr>
            <p:ph type="body" idx="1"/>
          </p:nvPr>
        </p:nvSpPr>
        <p:spPr>
          <a:xfrm>
            <a:off x="457200" y="1330850"/>
            <a:ext cx="7837200" cy="51692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b="1"/>
              <a:t>Band 1</a:t>
            </a:r>
          </a:p>
          <a:p>
            <a:pPr marL="914400" lvl="1" indent="-355600" rtl="0">
              <a:spcBef>
                <a:spcPts val="0"/>
              </a:spcBef>
              <a:buClr>
                <a:schemeClr val="dk1"/>
              </a:buClr>
              <a:buSzPct val="100000"/>
              <a:buFont typeface="Courier New"/>
              <a:buChar char="o"/>
            </a:pPr>
            <a:r>
              <a:rPr lang="en" sz="2000"/>
              <a:t>Music literature is more challenging</a:t>
            </a:r>
          </a:p>
          <a:p>
            <a:pPr marL="914400" lvl="1" indent="-355600" rtl="0">
              <a:spcBef>
                <a:spcPts val="0"/>
              </a:spcBef>
              <a:buClr>
                <a:schemeClr val="dk1"/>
              </a:buClr>
              <a:buSzPct val="100000"/>
              <a:buFont typeface="Courier New"/>
              <a:buChar char="o"/>
            </a:pPr>
            <a:r>
              <a:rPr lang="en" sz="2000"/>
              <a:t>Students learn more scales</a:t>
            </a:r>
          </a:p>
          <a:p>
            <a:pPr marL="914400" lvl="1" indent="-355600" rtl="0">
              <a:spcBef>
                <a:spcPts val="0"/>
              </a:spcBef>
              <a:buClr>
                <a:schemeClr val="dk1"/>
              </a:buClr>
              <a:buSzPct val="100000"/>
              <a:buFont typeface="Courier New"/>
              <a:buChar char="o"/>
            </a:pPr>
            <a:r>
              <a:rPr lang="en" sz="2000">
                <a:solidFill>
                  <a:srgbClr val="222222"/>
                </a:solidFill>
              </a:rPr>
              <a:t>Upper School band will attend the North Carolina Bandmaster’s Association Music Performance Assessment (MPA) for concert bands in March</a:t>
            </a:r>
          </a:p>
          <a:p>
            <a:pPr marL="0" lvl="0" indent="0" rtl="0">
              <a:spcBef>
                <a:spcPts val="0"/>
              </a:spcBef>
              <a:buNone/>
            </a:pPr>
            <a:r>
              <a:rPr lang="en" sz="2000">
                <a:solidFill>
                  <a:srgbClr val="222222"/>
                </a:solidFill>
              </a:rPr>
              <a:t> </a:t>
            </a:r>
          </a:p>
          <a:p>
            <a:pPr marL="457200" marR="0" lvl="0" indent="-381000" algn="l" rtl="0">
              <a:lnSpc>
                <a:spcPct val="100000"/>
              </a:lnSpc>
              <a:spcBef>
                <a:spcPts val="0"/>
              </a:spcBef>
              <a:spcAft>
                <a:spcPts val="0"/>
              </a:spcAft>
              <a:buClr>
                <a:schemeClr val="dk1"/>
              </a:buClr>
              <a:buSzPct val="100000"/>
              <a:buFont typeface="Arial"/>
              <a:buChar char="●"/>
            </a:pPr>
            <a:r>
              <a:rPr lang="en" sz="2400" b="1"/>
              <a:t>Theater 1</a:t>
            </a:r>
          </a:p>
          <a:p>
            <a:pPr marL="914400" lvl="1" indent="-355600" rtl="0">
              <a:spcBef>
                <a:spcPts val="0"/>
              </a:spcBef>
              <a:buClr>
                <a:schemeClr val="dk1"/>
              </a:buClr>
              <a:buSzPct val="100000"/>
              <a:buFont typeface="Courier New"/>
              <a:buChar char="o"/>
            </a:pPr>
            <a:r>
              <a:rPr lang="en" sz="2000"/>
              <a:t>More academically driven</a:t>
            </a:r>
          </a:p>
          <a:p>
            <a:pPr marL="914400" lvl="1" indent="-355600" rtl="0">
              <a:spcBef>
                <a:spcPts val="0"/>
              </a:spcBef>
              <a:buClr>
                <a:schemeClr val="dk1"/>
              </a:buClr>
              <a:buSzPct val="100000"/>
              <a:buFont typeface="Courier New"/>
              <a:buChar char="o"/>
            </a:pPr>
            <a:r>
              <a:rPr lang="en" sz="2000"/>
              <a:t>Students are expected to perform in front of their peers in monologues and duet scenes</a:t>
            </a:r>
          </a:p>
          <a:p>
            <a:pPr marL="914400" lvl="1" indent="-355600" rtl="0">
              <a:spcBef>
                <a:spcPts val="0"/>
              </a:spcBef>
              <a:buClr>
                <a:schemeClr val="dk1"/>
              </a:buClr>
              <a:buSzPct val="100000"/>
              <a:buFont typeface="Courier New"/>
              <a:buChar char="o"/>
            </a:pPr>
            <a:r>
              <a:rPr lang="en" sz="2000"/>
              <a:t>Begin writing monologues and short scenes</a:t>
            </a:r>
          </a:p>
          <a:p>
            <a:pPr marL="914400" lvl="1" indent="-355600" rtl="0">
              <a:spcBef>
                <a:spcPts val="0"/>
              </a:spcBef>
              <a:buClr>
                <a:schemeClr val="dk1"/>
              </a:buClr>
              <a:buSzPct val="100000"/>
              <a:buFont typeface="Courier New"/>
              <a:buChar char="o"/>
            </a:pPr>
            <a:r>
              <a:rPr lang="en" sz="2000">
                <a:solidFill>
                  <a:srgbClr val="222222"/>
                </a:solidFill>
              </a:rPr>
              <a:t>Before sophomore year, theatre students have the option of auditioning into the acting track if they enjoy acting. All acting classes are strictly performance-based. Theatre classes are history, tech, and performance.</a:t>
            </a:r>
          </a:p>
          <a:p>
            <a:pPr marL="457200" lvl="0" indent="0" rtl="0">
              <a:spcBef>
                <a:spcPts val="0"/>
              </a:spcBef>
              <a:buNone/>
            </a:pPr>
            <a:endParaRPr sz="2000"/>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A Parent's Role in Ensuring Assignment Completion</a:t>
            </a:r>
          </a:p>
        </p:txBody>
      </p:sp>
      <p:sp>
        <p:nvSpPr>
          <p:cNvPr id="204" name="Shape 204"/>
          <p:cNvSpPr txBox="1">
            <a:spLocks noGrp="1"/>
          </p:cNvSpPr>
          <p:nvPr>
            <p:ph type="body" idx="1"/>
          </p:nvPr>
        </p:nvSpPr>
        <p:spPr>
          <a:xfrm>
            <a:off x="457200" y="1338599"/>
            <a:ext cx="8229600" cy="5229300"/>
          </a:xfrm>
          <a:prstGeom prst="rect">
            <a:avLst/>
          </a:prstGeom>
        </p:spPr>
        <p:txBody>
          <a:bodyPr lIns="91425" tIns="91425" rIns="91425" bIns="91425" anchor="t" anchorCtr="0">
            <a:noAutofit/>
          </a:bodyPr>
          <a:lstStyle/>
          <a:p>
            <a:pPr lvl="0" rtl="0">
              <a:lnSpc>
                <a:spcPct val="115000"/>
              </a:lnSpc>
              <a:spcBef>
                <a:spcPts val="0"/>
              </a:spcBef>
              <a:buNone/>
            </a:pPr>
            <a:endParaRPr sz="1400">
              <a:solidFill>
                <a:srgbClr val="000000"/>
              </a:solidFill>
            </a:endParaRPr>
          </a:p>
          <a:p>
            <a:pPr marL="457200" lvl="0" indent="-368300" rtl="0">
              <a:lnSpc>
                <a:spcPct val="100000"/>
              </a:lnSpc>
              <a:spcBef>
                <a:spcPts val="1000"/>
              </a:spcBef>
              <a:spcAft>
                <a:spcPts val="1000"/>
              </a:spcAft>
              <a:buClr>
                <a:srgbClr val="000000"/>
              </a:buClr>
              <a:buSzPct val="100000"/>
              <a:buFont typeface="Arial"/>
              <a:buChar char="●"/>
            </a:pPr>
            <a:r>
              <a:rPr lang="en" sz="2200">
                <a:solidFill>
                  <a:srgbClr val="000000"/>
                </a:solidFill>
              </a:rPr>
              <a:t>In US, completion of homework and assignments is the </a:t>
            </a:r>
            <a:r>
              <a:rPr lang="en" sz="2200" b="1">
                <a:solidFill>
                  <a:srgbClr val="000000"/>
                </a:solidFill>
              </a:rPr>
              <a:t>student's responsibility</a:t>
            </a:r>
            <a:r>
              <a:rPr lang="en" sz="2200">
                <a:solidFill>
                  <a:srgbClr val="000000"/>
                </a:solidFill>
              </a:rPr>
              <a:t> </a:t>
            </a:r>
          </a:p>
          <a:p>
            <a:pPr marL="457200" lvl="0" indent="-368300" rtl="0">
              <a:lnSpc>
                <a:spcPct val="100000"/>
              </a:lnSpc>
              <a:spcBef>
                <a:spcPts val="1000"/>
              </a:spcBef>
              <a:spcAft>
                <a:spcPts val="1000"/>
              </a:spcAft>
              <a:buClr>
                <a:srgbClr val="000000"/>
              </a:buClr>
              <a:buSzPct val="100000"/>
              <a:buFont typeface="Arial"/>
              <a:buChar char="●"/>
            </a:pPr>
            <a:r>
              <a:rPr lang="en" sz="2200">
                <a:solidFill>
                  <a:srgbClr val="000000"/>
                </a:solidFill>
              </a:rPr>
              <a:t>As a parent, it’s easy to fall into the trap of </a:t>
            </a:r>
            <a:r>
              <a:rPr lang="en" sz="2200" b="1">
                <a:solidFill>
                  <a:srgbClr val="000000"/>
                </a:solidFill>
              </a:rPr>
              <a:t>unintentionally </a:t>
            </a:r>
            <a:r>
              <a:rPr lang="en" sz="2200">
                <a:solidFill>
                  <a:srgbClr val="000000"/>
                </a:solidFill>
              </a:rPr>
              <a:t>making it </a:t>
            </a:r>
            <a:r>
              <a:rPr lang="en" sz="2200" b="1">
                <a:solidFill>
                  <a:srgbClr val="000000"/>
                </a:solidFill>
              </a:rPr>
              <a:t>your </a:t>
            </a:r>
            <a:r>
              <a:rPr lang="en" sz="2200">
                <a:solidFill>
                  <a:srgbClr val="000000"/>
                </a:solidFill>
              </a:rPr>
              <a:t>responsibility</a:t>
            </a:r>
          </a:p>
          <a:p>
            <a:pPr marL="457200" lvl="0" indent="-368300" rtl="0">
              <a:lnSpc>
                <a:spcPct val="100000"/>
              </a:lnSpc>
              <a:spcBef>
                <a:spcPts val="1000"/>
              </a:spcBef>
              <a:spcAft>
                <a:spcPts val="1000"/>
              </a:spcAft>
              <a:buClr>
                <a:srgbClr val="000000"/>
              </a:buClr>
              <a:buSzPct val="100000"/>
              <a:buFont typeface="Arial"/>
              <a:buChar char="●"/>
            </a:pPr>
            <a:r>
              <a:rPr lang="en" sz="2200" b="1">
                <a:solidFill>
                  <a:srgbClr val="000000"/>
                </a:solidFill>
              </a:rPr>
              <a:t>Allow</a:t>
            </a:r>
            <a:r>
              <a:rPr lang="en" sz="2200">
                <a:solidFill>
                  <a:srgbClr val="000000"/>
                </a:solidFill>
              </a:rPr>
              <a:t> your child </a:t>
            </a:r>
            <a:r>
              <a:rPr lang="en" sz="2200" b="1">
                <a:solidFill>
                  <a:srgbClr val="000000"/>
                </a:solidFill>
              </a:rPr>
              <a:t>to make mistakes</a:t>
            </a:r>
            <a:r>
              <a:rPr lang="en" sz="2200">
                <a:solidFill>
                  <a:srgbClr val="000000"/>
                </a:solidFill>
              </a:rPr>
              <a:t> and deal with the natural consequences - even multiple times if necessary. Examples:</a:t>
            </a:r>
          </a:p>
          <a:p>
            <a:pPr marL="914400" lvl="1" indent="-368300" rtl="0">
              <a:lnSpc>
                <a:spcPct val="100000"/>
              </a:lnSpc>
              <a:spcBef>
                <a:spcPts val="1000"/>
              </a:spcBef>
              <a:spcAft>
                <a:spcPts val="1000"/>
              </a:spcAft>
              <a:buClr>
                <a:srgbClr val="000000"/>
              </a:buClr>
              <a:buSzPct val="100000"/>
              <a:buFont typeface="Courier New"/>
              <a:buChar char="o"/>
            </a:pPr>
            <a:r>
              <a:rPr lang="en" sz="2200">
                <a:solidFill>
                  <a:srgbClr val="000000"/>
                </a:solidFill>
              </a:rPr>
              <a:t>If they forget to turn in homework or a project by the due date, do not email the teacher asking for an extension. Instead, allow the student to experience the grade drop. </a:t>
            </a:r>
          </a:p>
          <a:p>
            <a:pPr marL="914400" lvl="1" indent="-368300" rtl="0">
              <a:lnSpc>
                <a:spcPct val="100000"/>
              </a:lnSpc>
              <a:spcBef>
                <a:spcPts val="1000"/>
              </a:spcBef>
              <a:spcAft>
                <a:spcPts val="1000"/>
              </a:spcAft>
              <a:buClr>
                <a:srgbClr val="000000"/>
              </a:buClr>
              <a:buSzPct val="100000"/>
              <a:buFont typeface="Courier New"/>
              <a:buChar char="o"/>
            </a:pPr>
            <a:r>
              <a:rPr lang="en" sz="2200">
                <a:solidFill>
                  <a:srgbClr val="000000"/>
                </a:solidFill>
              </a:rPr>
              <a:t>If they forget their homework on the kitchen table, do not bring it by the school for them or email it to them.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COLLEGE-PREP RIGOR</a:t>
            </a:r>
          </a:p>
        </p:txBody>
      </p:sp>
      <p:sp>
        <p:nvSpPr>
          <p:cNvPr id="38" name="Shape 38"/>
          <p:cNvSpPr txBox="1">
            <a:spLocks noGrp="1"/>
          </p:cNvSpPr>
          <p:nvPr>
            <p:ph type="body" idx="1"/>
          </p:nvPr>
        </p:nvSpPr>
        <p:spPr>
          <a:xfrm>
            <a:off x="457200" y="1471705"/>
            <a:ext cx="8459100" cy="5096099"/>
          </a:xfrm>
          <a:prstGeom prst="rect">
            <a:avLst/>
          </a:prstGeom>
        </p:spPr>
        <p:txBody>
          <a:bodyPr lIns="91425" tIns="91425" rIns="91425" bIns="91425" anchor="t" anchorCtr="0">
            <a:noAutofit/>
          </a:bodyPr>
          <a:lstStyle/>
          <a:p>
            <a:pPr marL="457200" lvl="0" indent="-393700" rtl="0">
              <a:lnSpc>
                <a:spcPct val="115000"/>
              </a:lnSpc>
              <a:spcBef>
                <a:spcPts val="0"/>
              </a:spcBef>
              <a:buClr>
                <a:schemeClr val="dk1"/>
              </a:buClr>
              <a:buSzPct val="100000"/>
              <a:buFont typeface="Arial"/>
              <a:buChar char="●"/>
            </a:pPr>
            <a:r>
              <a:rPr lang="en" sz="2600">
                <a:solidFill>
                  <a:srgbClr val="000000"/>
                </a:solidFill>
              </a:rPr>
              <a:t>PLP offers only ONE diploma type and it is the </a:t>
            </a:r>
            <a:r>
              <a:rPr lang="en" sz="2600" b="1">
                <a:solidFill>
                  <a:srgbClr val="000000"/>
                </a:solidFill>
              </a:rPr>
              <a:t>most academically rigorous</a:t>
            </a:r>
            <a:r>
              <a:rPr lang="en" sz="2600">
                <a:solidFill>
                  <a:srgbClr val="000000"/>
                </a:solidFill>
              </a:rPr>
              <a:t> of the nine NC diplomas that are available at most traditional high schools</a:t>
            </a:r>
          </a:p>
          <a:p>
            <a:pPr lvl="0" rtl="0">
              <a:lnSpc>
                <a:spcPct val="115000"/>
              </a:lnSpc>
              <a:spcBef>
                <a:spcPts val="0"/>
              </a:spcBef>
              <a:buNone/>
            </a:pPr>
            <a:endParaRPr sz="2600">
              <a:solidFill>
                <a:srgbClr val="000000"/>
              </a:solidFill>
            </a:endParaRPr>
          </a:p>
          <a:p>
            <a:pPr marL="457200" lvl="0" indent="-393700" rtl="0">
              <a:lnSpc>
                <a:spcPct val="115000"/>
              </a:lnSpc>
              <a:spcBef>
                <a:spcPts val="0"/>
              </a:spcBef>
              <a:buClr>
                <a:schemeClr val="dk1"/>
              </a:buClr>
              <a:buSzPct val="100000"/>
              <a:buFont typeface="Arial"/>
              <a:buChar char="●"/>
            </a:pPr>
            <a:r>
              <a:rPr lang="en" sz="2600" b="1">
                <a:solidFill>
                  <a:srgbClr val="000000"/>
                </a:solidFill>
              </a:rPr>
              <a:t>ALL courses in the PLP Upper School are college prep courses and highly rigorous</a:t>
            </a:r>
          </a:p>
          <a:p>
            <a:pPr marL="914400" lvl="1" indent="-393700" rtl="0">
              <a:lnSpc>
                <a:spcPct val="115000"/>
              </a:lnSpc>
              <a:spcBef>
                <a:spcPts val="0"/>
              </a:spcBef>
              <a:buClr>
                <a:schemeClr val="dk1"/>
              </a:buClr>
              <a:buSzPct val="100000"/>
              <a:buFont typeface="Courier New"/>
              <a:buChar char="o"/>
            </a:pPr>
            <a:r>
              <a:rPr lang="en" sz="2600">
                <a:solidFill>
                  <a:srgbClr val="000000"/>
                </a:solidFill>
              </a:rPr>
              <a:t>Standard-level college prep</a:t>
            </a:r>
          </a:p>
          <a:p>
            <a:pPr marL="914400" lvl="1" indent="-393700" rtl="0">
              <a:lnSpc>
                <a:spcPct val="115000"/>
              </a:lnSpc>
              <a:spcBef>
                <a:spcPts val="0"/>
              </a:spcBef>
              <a:buClr>
                <a:schemeClr val="dk1"/>
              </a:buClr>
              <a:buSzPct val="100000"/>
              <a:buFont typeface="Courier New"/>
              <a:buChar char="o"/>
            </a:pPr>
            <a:r>
              <a:rPr lang="en" sz="2600">
                <a:solidFill>
                  <a:srgbClr val="000000"/>
                </a:solidFill>
              </a:rPr>
              <a:t>Honors-level college prep</a:t>
            </a:r>
          </a:p>
          <a:p>
            <a:pPr marL="914400" lvl="1" indent="-393700" rtl="0">
              <a:lnSpc>
                <a:spcPct val="115000"/>
              </a:lnSpc>
              <a:spcBef>
                <a:spcPts val="0"/>
              </a:spcBef>
              <a:buClr>
                <a:schemeClr val="dk1"/>
              </a:buClr>
              <a:buSzPct val="100000"/>
              <a:buFont typeface="Courier New"/>
              <a:buChar char="o"/>
            </a:pPr>
            <a:r>
              <a:rPr lang="en" sz="2600">
                <a:solidFill>
                  <a:srgbClr val="000000"/>
                </a:solidFill>
              </a:rPr>
              <a:t>Advanced Placement ("AP") college-level courses</a:t>
            </a:r>
          </a:p>
          <a:p>
            <a:pPr marL="914400" lvl="1" indent="-393700" rtl="0">
              <a:lnSpc>
                <a:spcPct val="115000"/>
              </a:lnSpc>
              <a:spcBef>
                <a:spcPts val="0"/>
              </a:spcBef>
              <a:buClr>
                <a:srgbClr val="000000"/>
              </a:buClr>
              <a:buSzPct val="100000"/>
              <a:buFont typeface="Courier New"/>
              <a:buChar char="o"/>
            </a:pPr>
            <a:r>
              <a:rPr lang="en" sz="2600">
                <a:solidFill>
                  <a:srgbClr val="000000"/>
                </a:solidFill>
              </a:rPr>
              <a:t>Dual enrollment college courses (CPCC/Mitchell)</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A Parent's Role in Ensuring Assignment Completion</a:t>
            </a:r>
          </a:p>
        </p:txBody>
      </p:sp>
      <p:sp>
        <p:nvSpPr>
          <p:cNvPr id="210" name="Shape 210"/>
          <p:cNvSpPr txBox="1">
            <a:spLocks noGrp="1"/>
          </p:cNvSpPr>
          <p:nvPr>
            <p:ph type="body" idx="1"/>
          </p:nvPr>
        </p:nvSpPr>
        <p:spPr>
          <a:xfrm>
            <a:off x="457200" y="1177325"/>
            <a:ext cx="8229600" cy="53907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sz="2200">
              <a:solidFill>
                <a:srgbClr val="000000"/>
              </a:solidFill>
            </a:endParaRPr>
          </a:p>
          <a:p>
            <a:pPr marL="457200" lvl="0" indent="-368300" rtl="0">
              <a:lnSpc>
                <a:spcPct val="100000"/>
              </a:lnSpc>
              <a:spcBef>
                <a:spcPts val="1000"/>
              </a:spcBef>
              <a:spcAft>
                <a:spcPts val="1000"/>
              </a:spcAft>
              <a:buClr>
                <a:srgbClr val="000000"/>
              </a:buClr>
              <a:buSzPct val="100000"/>
              <a:buFont typeface="Arial"/>
              <a:buChar char="●"/>
            </a:pPr>
            <a:r>
              <a:rPr lang="en" sz="2200">
                <a:solidFill>
                  <a:srgbClr val="000000"/>
                </a:solidFill>
              </a:rPr>
              <a:t>Dealing with natural consequences is the </a:t>
            </a:r>
            <a:r>
              <a:rPr lang="en" sz="2200" b="1">
                <a:solidFill>
                  <a:srgbClr val="000000"/>
                </a:solidFill>
              </a:rPr>
              <a:t>most effective</a:t>
            </a:r>
            <a:r>
              <a:rPr lang="en" sz="2200">
                <a:solidFill>
                  <a:srgbClr val="000000"/>
                </a:solidFill>
              </a:rPr>
              <a:t> way for teenagers to learn from their mistakes. Inform them of this rule at the beginning of the year, so it is not a surprise to them later on.</a:t>
            </a:r>
          </a:p>
          <a:p>
            <a:pPr marL="457200" lvl="0" indent="-368300" rtl="0">
              <a:lnSpc>
                <a:spcPct val="100000"/>
              </a:lnSpc>
              <a:spcBef>
                <a:spcPts val="1000"/>
              </a:spcBef>
              <a:spcAft>
                <a:spcPts val="1000"/>
              </a:spcAft>
              <a:buClr>
                <a:srgbClr val="000000"/>
              </a:buClr>
              <a:buSzPct val="100000"/>
              <a:buFont typeface="Arial"/>
              <a:buChar char="●"/>
            </a:pPr>
            <a:r>
              <a:rPr lang="en" sz="2200">
                <a:solidFill>
                  <a:srgbClr val="000000"/>
                </a:solidFill>
              </a:rPr>
              <a:t>Parents worry about the effect these mistakes and subsequent grade drops will have on GPAs and college admission</a:t>
            </a:r>
          </a:p>
          <a:p>
            <a:pPr marL="457200" lvl="0" indent="-368300" rtl="0">
              <a:lnSpc>
                <a:spcPct val="100000"/>
              </a:lnSpc>
              <a:spcBef>
                <a:spcPts val="1000"/>
              </a:spcBef>
              <a:spcAft>
                <a:spcPts val="1000"/>
              </a:spcAft>
              <a:buClr>
                <a:srgbClr val="000000"/>
              </a:buClr>
              <a:buSzPct val="100000"/>
              <a:buFont typeface="Arial"/>
              <a:buChar char="●"/>
            </a:pPr>
            <a:r>
              <a:rPr lang="en" sz="2200">
                <a:solidFill>
                  <a:srgbClr val="000000"/>
                </a:solidFill>
              </a:rPr>
              <a:t>Bottom line = if students don’t learn these lessons now, they will get into and go off to a great college lacking necessary skills. This is a much worse scenario with sometimes severe consequences.</a:t>
            </a:r>
          </a:p>
          <a:p>
            <a:pPr marL="457200" lvl="0" indent="-368300" rtl="0">
              <a:lnSpc>
                <a:spcPct val="100000"/>
              </a:lnSpc>
              <a:spcBef>
                <a:spcPts val="1000"/>
              </a:spcBef>
              <a:spcAft>
                <a:spcPts val="1000"/>
              </a:spcAft>
              <a:buClr>
                <a:srgbClr val="000000"/>
              </a:buClr>
              <a:buSzPct val="100000"/>
              <a:buFont typeface="Arial"/>
              <a:buChar char="●"/>
            </a:pPr>
            <a:r>
              <a:rPr lang="en" sz="2200">
                <a:solidFill>
                  <a:srgbClr val="000000"/>
                </a:solidFill>
              </a:rPr>
              <a:t>Better they learn the lessons in this more supportive and less costly environment</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spcBef>
                <a:spcPts val="0"/>
              </a:spcBef>
              <a:buNone/>
            </a:pPr>
            <a:r>
              <a:rPr lang="en"/>
              <a:t>If your child is NOT doing their assignments...</a:t>
            </a:r>
          </a:p>
        </p:txBody>
      </p:sp>
      <p:sp>
        <p:nvSpPr>
          <p:cNvPr id="216" name="Shape 21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36550" rtl="0">
              <a:lnSpc>
                <a:spcPct val="115000"/>
              </a:lnSpc>
              <a:spcBef>
                <a:spcPts val="0"/>
              </a:spcBef>
              <a:buClr>
                <a:schemeClr val="dk1"/>
              </a:buClr>
              <a:buSzPct val="85000"/>
              <a:buFont typeface="Arial"/>
              <a:buAutoNum type="arabicPeriod"/>
            </a:pPr>
            <a:r>
              <a:rPr lang="en" sz="2000">
                <a:solidFill>
                  <a:srgbClr val="000000"/>
                </a:solidFill>
              </a:rPr>
              <a:t>Check to make sure they aren't having a problem understanding the material or that there isn't some other issue with the class</a:t>
            </a:r>
          </a:p>
          <a:p>
            <a:pPr marL="457200" lvl="0" indent="-336550" rtl="0">
              <a:lnSpc>
                <a:spcPct val="115000"/>
              </a:lnSpc>
              <a:spcBef>
                <a:spcPts val="0"/>
              </a:spcBef>
              <a:buClr>
                <a:schemeClr val="dk1"/>
              </a:buClr>
              <a:buSzPct val="85000"/>
              <a:buFont typeface="Arial"/>
              <a:buAutoNum type="arabicPeriod"/>
            </a:pPr>
            <a:r>
              <a:rPr lang="en" sz="2000">
                <a:solidFill>
                  <a:srgbClr val="000000"/>
                </a:solidFill>
              </a:rPr>
              <a:t>Come up with a plan together in which completion of assignments is 100% your child’s responsibility</a:t>
            </a:r>
          </a:p>
          <a:p>
            <a:pPr marL="457200" lvl="0" indent="-336550" rtl="0">
              <a:lnSpc>
                <a:spcPct val="115000"/>
              </a:lnSpc>
              <a:spcBef>
                <a:spcPts val="0"/>
              </a:spcBef>
              <a:buClr>
                <a:schemeClr val="dk1"/>
              </a:buClr>
              <a:buSzPct val="85000"/>
              <a:buFont typeface="Arial"/>
              <a:buAutoNum type="arabicPeriod"/>
            </a:pPr>
            <a:r>
              <a:rPr lang="en" sz="2000">
                <a:solidFill>
                  <a:srgbClr val="000000"/>
                </a:solidFill>
              </a:rPr>
              <a:t>Set a short deadline to see improvement (no more than 1-2 weeks) and discuss the consequences if your child doesn't meet your expectations</a:t>
            </a:r>
          </a:p>
          <a:p>
            <a:pPr marL="457200" lvl="0" indent="-336550" rtl="0">
              <a:lnSpc>
                <a:spcPct val="115000"/>
              </a:lnSpc>
              <a:spcBef>
                <a:spcPts val="0"/>
              </a:spcBef>
              <a:buClr>
                <a:schemeClr val="dk1"/>
              </a:buClr>
              <a:buSzPct val="85000"/>
              <a:buFont typeface="Arial"/>
              <a:buAutoNum type="arabicPeriod"/>
            </a:pPr>
            <a:r>
              <a:rPr lang="en" sz="2000">
                <a:solidFill>
                  <a:srgbClr val="000000"/>
                </a:solidFill>
              </a:rPr>
              <a:t>During this time period, do not micromanage your child’s homework completion, but let them know you are trusting them to do their part</a:t>
            </a:r>
          </a:p>
          <a:p>
            <a:pPr marL="457200" lvl="0" indent="-336550" rtl="0">
              <a:lnSpc>
                <a:spcPct val="115000"/>
              </a:lnSpc>
              <a:spcBef>
                <a:spcPts val="0"/>
              </a:spcBef>
              <a:buClr>
                <a:schemeClr val="dk1"/>
              </a:buClr>
              <a:buSzPct val="85000"/>
              <a:buFont typeface="Arial"/>
              <a:buAutoNum type="arabicPeriod"/>
            </a:pPr>
            <a:r>
              <a:rPr lang="en" sz="2000">
                <a:solidFill>
                  <a:srgbClr val="000000"/>
                </a:solidFill>
              </a:rPr>
              <a:t>Periodically ask if they need help, but resist the temptation to check their grades on a daily basis.</a:t>
            </a:r>
          </a:p>
          <a:p>
            <a:pPr marL="457200" lvl="0" indent="-336550" rtl="0">
              <a:lnSpc>
                <a:spcPct val="115000"/>
              </a:lnSpc>
              <a:spcBef>
                <a:spcPts val="0"/>
              </a:spcBef>
              <a:buClr>
                <a:schemeClr val="dk1"/>
              </a:buClr>
              <a:buSzPct val="85000"/>
              <a:buFont typeface="Arial"/>
              <a:buAutoNum type="arabicPeriod"/>
            </a:pPr>
            <a:r>
              <a:rPr lang="en" sz="2000">
                <a:solidFill>
                  <a:srgbClr val="000000"/>
                </a:solidFill>
              </a:rPr>
              <a:t>Follow through with the consequences and impose another 1-2 week period if necessary.</a:t>
            </a:r>
          </a:p>
          <a:p>
            <a:pPr lvl="0" rtl="0">
              <a:lnSpc>
                <a:spcPct val="115000"/>
              </a:lnSpc>
              <a:spcBef>
                <a:spcPts val="0"/>
              </a:spcBef>
              <a:buNone/>
            </a:pPr>
            <a:endParaRPr sz="1400">
              <a:solidFill>
                <a:srgbClr val="000000"/>
              </a:solidFill>
            </a:endParaRPr>
          </a:p>
          <a:p>
            <a:pPr lvl="0" rtl="0">
              <a:spcBef>
                <a:spcPts val="0"/>
              </a:spcBef>
              <a:buNone/>
            </a:pPr>
            <a:endParaRPr sz="1400"/>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pic>
        <p:nvPicPr>
          <p:cNvPr id="221" name="Shape 221"/>
          <p:cNvPicPr preferRelativeResize="0"/>
          <p:nvPr/>
        </p:nvPicPr>
        <p:blipFill>
          <a:blip r:embed="rId3"/>
          <a:stretch>
            <a:fillRect/>
          </a:stretch>
        </p:blipFill>
        <p:spPr>
          <a:xfrm>
            <a:off x="-16374" y="1025018"/>
            <a:ext cx="9180077" cy="5832981"/>
          </a:xfrm>
          <a:prstGeom prst="rect">
            <a:avLst/>
          </a:prstGeom>
          <a:noFill/>
          <a:ln>
            <a:noFill/>
          </a:ln>
        </p:spPr>
      </p:pic>
      <p:sp>
        <p:nvSpPr>
          <p:cNvPr id="222" name="Shape 222"/>
          <p:cNvSpPr txBox="1">
            <a:spLocks noGrp="1"/>
          </p:cNvSpPr>
          <p:nvPr>
            <p:ph type="title"/>
          </p:nvPr>
        </p:nvSpPr>
        <p:spPr>
          <a:xfrm>
            <a:off x="74250" y="85289"/>
            <a:ext cx="8995500" cy="1015800"/>
          </a:xfrm>
          <a:prstGeom prst="rect">
            <a:avLst/>
          </a:prstGeom>
        </p:spPr>
        <p:txBody>
          <a:bodyPr lIns="91425" tIns="91425" rIns="91425" bIns="91425" anchor="ctr" anchorCtr="0">
            <a:noAutofit/>
          </a:bodyPr>
          <a:lstStyle/>
          <a:p>
            <a:pPr algn="ctr">
              <a:spcBef>
                <a:spcPts val="0"/>
              </a:spcBef>
              <a:buNone/>
            </a:pPr>
            <a:r>
              <a:rPr lang="en" sz="3200">
                <a:solidFill>
                  <a:srgbClr val="000000"/>
                </a:solidFill>
              </a:rPr>
              <a:t>Assessing Your Child's Readiness for US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p:nvPr/>
        </p:nvSpPr>
        <p:spPr>
          <a:xfrm>
            <a:off x="349250" y="190500"/>
            <a:ext cx="8548499" cy="887400"/>
          </a:xfrm>
          <a:prstGeom prst="rect">
            <a:avLst/>
          </a:prstGeom>
          <a:noFill/>
        </p:spPr>
        <p:txBody>
          <a:bodyPr lIns="91425" tIns="91425" rIns="91425" bIns="91425" anchor="ctr" anchorCtr="0">
            <a:noAutofit/>
          </a:bodyPr>
          <a:lstStyle/>
          <a:p>
            <a:pPr algn="ctr">
              <a:spcBef>
                <a:spcPts val="0"/>
              </a:spcBef>
              <a:buNone/>
            </a:pPr>
            <a:r>
              <a:rPr lang="en" sz="2700" b="1"/>
              <a:t>Assessing Your Child's Readiness for Upper School</a:t>
            </a:r>
          </a:p>
        </p:txBody>
      </p:sp>
      <p:sp>
        <p:nvSpPr>
          <p:cNvPr id="228" name="Shape 228"/>
          <p:cNvSpPr/>
          <p:nvPr/>
        </p:nvSpPr>
        <p:spPr>
          <a:xfrm>
            <a:off x="156562" y="1218275"/>
            <a:ext cx="4153200" cy="5330999"/>
          </a:xfrm>
          <a:prstGeom prst="roundRect">
            <a:avLst>
              <a:gd name="adj" fmla="val 16667"/>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3000" b="1"/>
              <a:t>Where is my child now?</a:t>
            </a:r>
          </a:p>
          <a:p>
            <a:pPr lvl="0" rtl="0">
              <a:spcBef>
                <a:spcPts val="0"/>
              </a:spcBef>
              <a:buNone/>
            </a:pPr>
            <a:endParaRPr sz="3000" b="1"/>
          </a:p>
          <a:p>
            <a:pPr marL="457200" lvl="0" indent="-368300" rtl="0">
              <a:spcBef>
                <a:spcPts val="0"/>
              </a:spcBef>
              <a:buClr>
                <a:srgbClr val="000000"/>
              </a:buClr>
              <a:buSzPct val="100000"/>
              <a:buFont typeface="Arial"/>
              <a:buChar char="●"/>
            </a:pPr>
            <a:r>
              <a:rPr lang="en" sz="2200"/>
              <a:t>Organization</a:t>
            </a:r>
          </a:p>
          <a:p>
            <a:pPr marL="457200" lvl="0" indent="-368300" rtl="0">
              <a:spcBef>
                <a:spcPts val="0"/>
              </a:spcBef>
              <a:buClr>
                <a:srgbClr val="000000"/>
              </a:buClr>
              <a:buSzPct val="100000"/>
              <a:buFont typeface="Arial"/>
              <a:buChar char="●"/>
            </a:pPr>
            <a:r>
              <a:rPr lang="en" sz="2200"/>
              <a:t>Time management</a:t>
            </a:r>
          </a:p>
          <a:p>
            <a:pPr marL="457200" lvl="0" indent="-368300" rtl="0">
              <a:spcBef>
                <a:spcPts val="0"/>
              </a:spcBef>
              <a:buClr>
                <a:srgbClr val="000000"/>
              </a:buClr>
              <a:buSzPct val="100000"/>
              <a:buFont typeface="Arial"/>
              <a:buChar char="●"/>
            </a:pPr>
            <a:r>
              <a:rPr lang="en" sz="2200"/>
              <a:t>Ability to work independently</a:t>
            </a:r>
          </a:p>
          <a:p>
            <a:pPr marL="457200" lvl="0" indent="-368300" rtl="0">
              <a:spcBef>
                <a:spcPts val="0"/>
              </a:spcBef>
              <a:buClr>
                <a:srgbClr val="000000"/>
              </a:buClr>
              <a:buSzPct val="100000"/>
              <a:buFont typeface="Arial"/>
              <a:buChar char="●"/>
            </a:pPr>
            <a:r>
              <a:rPr lang="en" sz="2200"/>
              <a:t>Ability to self-advocate</a:t>
            </a:r>
          </a:p>
          <a:p>
            <a:pPr marL="457200" lvl="0" indent="-368300" rtl="0">
              <a:spcBef>
                <a:spcPts val="0"/>
              </a:spcBef>
              <a:buClr>
                <a:srgbClr val="000000"/>
              </a:buClr>
              <a:buSzPct val="100000"/>
              <a:buFont typeface="Arial"/>
              <a:buChar char="●"/>
            </a:pPr>
            <a:r>
              <a:rPr lang="en" sz="2200"/>
              <a:t>Ability to resolve conflicts and problem-solve</a:t>
            </a:r>
          </a:p>
        </p:txBody>
      </p:sp>
      <p:sp>
        <p:nvSpPr>
          <p:cNvPr id="229" name="Shape 229"/>
          <p:cNvSpPr/>
          <p:nvPr/>
        </p:nvSpPr>
        <p:spPr>
          <a:xfrm>
            <a:off x="4683629" y="1193450"/>
            <a:ext cx="4359899" cy="5316900"/>
          </a:xfrm>
          <a:prstGeom prst="roundRect">
            <a:avLst>
              <a:gd name="adj" fmla="val 16667"/>
            </a:avLst>
          </a:prstGeom>
          <a:solidFill>
            <a:srgbClr val="D5A6B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3000" b="1"/>
              <a:t>Where does my child need to be?</a:t>
            </a:r>
          </a:p>
          <a:p>
            <a:pPr lvl="0" rtl="0">
              <a:spcBef>
                <a:spcPts val="0"/>
              </a:spcBef>
              <a:buNone/>
            </a:pPr>
            <a:endParaRPr sz="1000" b="1"/>
          </a:p>
          <a:p>
            <a:pPr marL="457200" lvl="0" indent="-355600" rtl="0">
              <a:spcBef>
                <a:spcPts val="0"/>
              </a:spcBef>
              <a:buClr>
                <a:srgbClr val="000000"/>
              </a:buClr>
              <a:buSzPct val="100000"/>
              <a:buFont typeface="Arial"/>
              <a:buChar char="●"/>
            </a:pPr>
            <a:r>
              <a:rPr lang="en" sz="2000"/>
              <a:t>Consistently using some form of a planner</a:t>
            </a:r>
          </a:p>
          <a:p>
            <a:pPr marL="457200" lvl="0" indent="-355600" rtl="0">
              <a:spcBef>
                <a:spcPts val="0"/>
              </a:spcBef>
              <a:buClr>
                <a:srgbClr val="000000"/>
              </a:buClr>
              <a:buSzPct val="100000"/>
              <a:buFont typeface="Arial"/>
              <a:buChar char="●"/>
            </a:pPr>
            <a:r>
              <a:rPr lang="en" sz="2000"/>
              <a:t>Prioritizing and balancing activities, for the most part</a:t>
            </a:r>
          </a:p>
          <a:p>
            <a:pPr marL="457200" lvl="0" indent="-355600" rtl="0">
              <a:spcBef>
                <a:spcPts val="0"/>
              </a:spcBef>
              <a:buClr>
                <a:srgbClr val="000000"/>
              </a:buClr>
              <a:buSzPct val="100000"/>
              <a:buFont typeface="Arial"/>
              <a:buChar char="●"/>
            </a:pPr>
            <a:r>
              <a:rPr lang="en" sz="2000"/>
              <a:t>Completing all assignments on time</a:t>
            </a:r>
          </a:p>
          <a:p>
            <a:pPr marL="457200" lvl="0" indent="-355600" rtl="0">
              <a:spcBef>
                <a:spcPts val="0"/>
              </a:spcBef>
              <a:buClr>
                <a:srgbClr val="000000"/>
              </a:buClr>
              <a:buSzPct val="100000"/>
              <a:buFont typeface="Arial"/>
              <a:buChar char="●"/>
            </a:pPr>
            <a:r>
              <a:rPr lang="en" sz="2000"/>
              <a:t>Comfortable seeking out adult help when needed</a:t>
            </a:r>
          </a:p>
          <a:p>
            <a:pPr marL="457200" lvl="0" indent="-355600" rtl="0">
              <a:spcBef>
                <a:spcPts val="0"/>
              </a:spcBef>
              <a:buClr>
                <a:srgbClr val="000000"/>
              </a:buClr>
              <a:buSzPct val="100000"/>
              <a:buFont typeface="Arial"/>
              <a:buChar char="●"/>
            </a:pPr>
            <a:r>
              <a:rPr lang="en" sz="2000"/>
              <a:t>Using effective communication skills to resolve conflicts with others most of the time</a:t>
            </a:r>
          </a:p>
        </p:txBody>
      </p:sp>
      <p:sp>
        <p:nvSpPr>
          <p:cNvPr id="230" name="Shape 230"/>
          <p:cNvSpPr/>
          <p:nvPr/>
        </p:nvSpPr>
        <p:spPr>
          <a:xfrm>
            <a:off x="3736125" y="3397900"/>
            <a:ext cx="1143000" cy="534600"/>
          </a:xfrm>
          <a:prstGeom prst="rightArrow">
            <a:avLst>
              <a:gd name="adj1" fmla="val 37229"/>
              <a:gd name="adj2" fmla="val 55969"/>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74637"/>
            <a:ext cx="8229600" cy="1811999"/>
          </a:xfrm>
          <a:prstGeom prst="rect">
            <a:avLst/>
          </a:prstGeom>
        </p:spPr>
        <p:txBody>
          <a:bodyPr lIns="91425" tIns="91425" rIns="91425" bIns="91425" anchor="b" anchorCtr="0">
            <a:noAutofit/>
          </a:bodyPr>
          <a:lstStyle/>
          <a:p>
            <a:pPr algn="ctr">
              <a:spcBef>
                <a:spcPts val="0"/>
              </a:spcBef>
              <a:buNone/>
            </a:pPr>
            <a:r>
              <a:rPr lang="en" sz="4800"/>
              <a:t>So how can I help my child get there?</a:t>
            </a:r>
          </a:p>
        </p:txBody>
      </p:sp>
      <p:pic>
        <p:nvPicPr>
          <p:cNvPr id="236" name="Shape 236"/>
          <p:cNvPicPr preferRelativeResize="0"/>
          <p:nvPr/>
        </p:nvPicPr>
        <p:blipFill>
          <a:blip r:embed="rId3"/>
          <a:stretch>
            <a:fillRect/>
          </a:stretch>
        </p:blipFill>
        <p:spPr>
          <a:xfrm>
            <a:off x="2751516" y="2814050"/>
            <a:ext cx="3798659" cy="3425825"/>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74637"/>
            <a:ext cx="8229600" cy="984299"/>
          </a:xfrm>
          <a:prstGeom prst="rect">
            <a:avLst/>
          </a:prstGeom>
        </p:spPr>
        <p:txBody>
          <a:bodyPr lIns="91425" tIns="91425" rIns="91425" bIns="91425" anchor="b" anchorCtr="0">
            <a:noAutofit/>
          </a:bodyPr>
          <a:lstStyle/>
          <a:p>
            <a:pPr>
              <a:spcBef>
                <a:spcPts val="0"/>
              </a:spcBef>
              <a:buNone/>
            </a:pPr>
            <a:r>
              <a:rPr lang="en" sz="3400"/>
              <a:t>So how can I help my child get there?</a:t>
            </a:r>
          </a:p>
        </p:txBody>
      </p:sp>
      <p:sp>
        <p:nvSpPr>
          <p:cNvPr id="242" name="Shape 242"/>
          <p:cNvSpPr txBox="1">
            <a:spLocks noGrp="1"/>
          </p:cNvSpPr>
          <p:nvPr>
            <p:ph type="body" idx="1"/>
          </p:nvPr>
        </p:nvSpPr>
        <p:spPr>
          <a:xfrm>
            <a:off x="457200" y="1258950"/>
            <a:ext cx="8229600" cy="53091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b="1"/>
              <a:t>Start now! </a:t>
            </a:r>
            <a:r>
              <a:rPr lang="en" sz="2400"/>
              <a:t>Begin implementing new strategies to help your child practice these new skills prior to starting 9th grade</a:t>
            </a:r>
          </a:p>
          <a:p>
            <a:pPr marL="457200" lvl="0" indent="-381000" rtl="0">
              <a:spcBef>
                <a:spcPts val="0"/>
              </a:spcBef>
              <a:buClr>
                <a:schemeClr val="dk1"/>
              </a:buClr>
              <a:buSzPct val="100000"/>
              <a:buFont typeface="Arial"/>
              <a:buChar char="●"/>
            </a:pPr>
            <a:r>
              <a:rPr lang="en" sz="2400"/>
              <a:t>Insist your child use some form of </a:t>
            </a:r>
            <a:r>
              <a:rPr lang="en" sz="2400" b="1"/>
              <a:t>planner </a:t>
            </a:r>
            <a:r>
              <a:rPr lang="en" sz="2400"/>
              <a:t>(i.e. day planner, calendar, Google Docs, phone notes, post-its, Evernote) - help them find what works for THEM</a:t>
            </a:r>
          </a:p>
          <a:p>
            <a:pPr marL="457200" lvl="0" indent="-381000" rtl="0">
              <a:spcBef>
                <a:spcPts val="0"/>
              </a:spcBef>
              <a:buClr>
                <a:schemeClr val="dk1"/>
              </a:buClr>
              <a:buSzPct val="100000"/>
              <a:buFont typeface="Arial"/>
              <a:buChar char="●"/>
            </a:pPr>
            <a:r>
              <a:rPr lang="en" sz="2400"/>
              <a:t>Help your child determine how many </a:t>
            </a:r>
            <a:r>
              <a:rPr lang="en" sz="2400" b="1"/>
              <a:t>extracurricular activities</a:t>
            </a:r>
            <a:r>
              <a:rPr lang="en" sz="2400"/>
              <a:t> are possible while still maintaining target grades. Time management only gets harder from here on out - if they are already struggling this year, discuss cutting back or trying new time management strategies. </a:t>
            </a:r>
          </a:p>
          <a:p>
            <a:pPr marL="457200" lvl="0" indent="-381000" rtl="0">
              <a:spcBef>
                <a:spcPts val="0"/>
              </a:spcBef>
              <a:buClr>
                <a:schemeClr val="dk1"/>
              </a:buClr>
              <a:buSzPct val="100000"/>
              <a:buFont typeface="Arial"/>
              <a:buChar char="●"/>
            </a:pPr>
            <a:r>
              <a:rPr lang="en" sz="2400"/>
              <a:t>Help your child choose the RIGHT extracurricular activities for them - things they are passionate about, enjoy and are excited to be involved in</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457200" y="1197174"/>
            <a:ext cx="8229600" cy="53705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a:t>Have an open, continuous conversation about your child's expectations for success and their </a:t>
            </a:r>
            <a:r>
              <a:rPr lang="en" sz="2200" b="1"/>
              <a:t>target grades</a:t>
            </a:r>
          </a:p>
          <a:p>
            <a:pPr marL="457200" lvl="0" indent="-368300" rtl="0">
              <a:spcBef>
                <a:spcPts val="0"/>
              </a:spcBef>
              <a:buClr>
                <a:schemeClr val="dk1"/>
              </a:buClr>
              <a:buSzPct val="100000"/>
              <a:buFont typeface="Arial"/>
              <a:buChar char="●"/>
            </a:pPr>
            <a:r>
              <a:rPr lang="en" sz="2200"/>
              <a:t>Help your child set </a:t>
            </a:r>
            <a:r>
              <a:rPr lang="en" sz="2200" b="1"/>
              <a:t>short term goals</a:t>
            </a:r>
            <a:r>
              <a:rPr lang="en" sz="2200"/>
              <a:t> (daily, weekly, term) and </a:t>
            </a:r>
            <a:r>
              <a:rPr lang="en" sz="2200" b="1"/>
              <a:t>long-term goals</a:t>
            </a:r>
            <a:r>
              <a:rPr lang="en" sz="2200"/>
              <a:t> (overall year grades, passions, interests, values, college/career life)</a:t>
            </a:r>
          </a:p>
          <a:p>
            <a:pPr marL="457200" lvl="0" indent="-368300" rtl="0">
              <a:spcBef>
                <a:spcPts val="0"/>
              </a:spcBef>
              <a:buClr>
                <a:schemeClr val="dk1"/>
              </a:buClr>
              <a:buSzPct val="100000"/>
              <a:buFont typeface="Arial"/>
              <a:buChar char="●"/>
            </a:pPr>
            <a:r>
              <a:rPr lang="en" sz="2200" b="1"/>
              <a:t>Encouraging your child to speak with APs</a:t>
            </a:r>
            <a:r>
              <a:rPr lang="en" sz="2200"/>
              <a:t> before you get involved</a:t>
            </a:r>
          </a:p>
          <a:p>
            <a:pPr marL="457200" lvl="0" indent="-368300" rtl="0">
              <a:spcBef>
                <a:spcPts val="0"/>
              </a:spcBef>
              <a:buClr>
                <a:schemeClr val="dk1"/>
              </a:buClr>
              <a:buSzPct val="100000"/>
              <a:buFont typeface="Arial"/>
              <a:buChar char="●"/>
            </a:pPr>
            <a:r>
              <a:rPr lang="en" sz="2200"/>
              <a:t>When your child experiences setbacks, failures, or conflicts:</a:t>
            </a:r>
          </a:p>
          <a:p>
            <a:pPr marL="914400" lvl="1" indent="-368300" rtl="0">
              <a:spcBef>
                <a:spcPts val="0"/>
              </a:spcBef>
              <a:buClr>
                <a:schemeClr val="dk1"/>
              </a:buClr>
              <a:buSzPct val="100000"/>
              <a:buFont typeface="Courier New"/>
              <a:buChar char="o"/>
            </a:pPr>
            <a:r>
              <a:rPr lang="en" sz="2200"/>
              <a:t>Validate your child's feelings and try not to get emotionally involved - remain as objective as possible</a:t>
            </a:r>
          </a:p>
          <a:p>
            <a:pPr marL="914400" lvl="1" indent="-368300" rtl="0">
              <a:spcBef>
                <a:spcPts val="0"/>
              </a:spcBef>
              <a:buClr>
                <a:schemeClr val="dk1"/>
              </a:buClr>
              <a:buSzPct val="100000"/>
              <a:buFont typeface="Courier New"/>
              <a:buChar char="o"/>
            </a:pPr>
            <a:r>
              <a:rPr lang="en" sz="2200"/>
              <a:t>Ask open-ended questions to help them think through the problem</a:t>
            </a:r>
          </a:p>
          <a:p>
            <a:pPr marL="914400" lvl="1" indent="-368300" rtl="0">
              <a:spcBef>
                <a:spcPts val="0"/>
              </a:spcBef>
              <a:buClr>
                <a:schemeClr val="dk1"/>
              </a:buClr>
              <a:buSzPct val="100000"/>
              <a:buFont typeface="Courier New"/>
              <a:buChar char="o"/>
            </a:pPr>
            <a:r>
              <a:rPr lang="en" sz="2200"/>
              <a:t>Allow them to experience natural consequences</a:t>
            </a:r>
          </a:p>
          <a:p>
            <a:pPr marL="914400" lvl="1" indent="-368300" rtl="0">
              <a:spcBef>
                <a:spcPts val="0"/>
              </a:spcBef>
              <a:buClr>
                <a:schemeClr val="dk1"/>
              </a:buClr>
              <a:buSzPct val="100000"/>
              <a:buFont typeface="Courier New"/>
              <a:buChar char="o"/>
            </a:pPr>
            <a:r>
              <a:rPr lang="en" sz="2200"/>
              <a:t>Try alternatives to punishment that allow your child to learn from their mistakes (this tends to work well with teenagers)</a:t>
            </a:r>
          </a:p>
          <a:p>
            <a:pPr>
              <a:spcBef>
                <a:spcPts val="0"/>
              </a:spcBef>
              <a:buNone/>
            </a:pPr>
            <a:endParaRPr sz="2200"/>
          </a:p>
        </p:txBody>
      </p:sp>
      <p:sp>
        <p:nvSpPr>
          <p:cNvPr id="248" name="Shape 248"/>
          <p:cNvSpPr txBox="1">
            <a:spLocks noGrp="1"/>
          </p:cNvSpPr>
          <p:nvPr>
            <p:ph type="title"/>
          </p:nvPr>
        </p:nvSpPr>
        <p:spPr>
          <a:xfrm>
            <a:off x="490537" y="307975"/>
            <a:ext cx="8348700" cy="889200"/>
          </a:xfrm>
          <a:prstGeom prst="rect">
            <a:avLst/>
          </a:prstGeom>
        </p:spPr>
        <p:txBody>
          <a:bodyPr lIns="91425" tIns="91425" rIns="91425" bIns="91425" anchor="b" anchorCtr="0">
            <a:noAutofit/>
          </a:bodyPr>
          <a:lstStyle/>
          <a:p>
            <a:pPr lvl="0" rtl="0">
              <a:spcBef>
                <a:spcPts val="0"/>
              </a:spcBef>
              <a:buNone/>
            </a:pPr>
            <a:r>
              <a:rPr lang="en" sz="3400"/>
              <a:t>So how can I help my child get there?</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384850" y="498187"/>
            <a:ext cx="8229600" cy="658800"/>
          </a:xfrm>
          <a:prstGeom prst="rect">
            <a:avLst/>
          </a:prstGeom>
        </p:spPr>
        <p:txBody>
          <a:bodyPr lIns="91425" tIns="91425" rIns="91425" bIns="91425" anchor="b" anchorCtr="0">
            <a:noAutofit/>
          </a:bodyPr>
          <a:lstStyle/>
          <a:p>
            <a:pPr lvl="0" rtl="0">
              <a:spcBef>
                <a:spcPts val="0"/>
              </a:spcBef>
              <a:buNone/>
            </a:pPr>
            <a:r>
              <a:rPr lang="en"/>
              <a:t>College Planning Essentials</a:t>
            </a:r>
          </a:p>
        </p:txBody>
      </p:sp>
      <p:pic>
        <p:nvPicPr>
          <p:cNvPr id="254" name="Shape 254"/>
          <p:cNvPicPr preferRelativeResize="0"/>
          <p:nvPr/>
        </p:nvPicPr>
        <p:blipFill>
          <a:blip r:embed="rId3"/>
          <a:stretch>
            <a:fillRect/>
          </a:stretch>
        </p:blipFill>
        <p:spPr>
          <a:xfrm>
            <a:off x="6871017" y="324455"/>
            <a:ext cx="2058803" cy="1370591"/>
          </a:xfrm>
          <a:prstGeom prst="rect">
            <a:avLst/>
          </a:prstGeom>
          <a:noFill/>
          <a:ln>
            <a:noFill/>
          </a:ln>
        </p:spPr>
      </p:pic>
      <p:sp>
        <p:nvSpPr>
          <p:cNvPr id="255" name="Shape 255"/>
          <p:cNvSpPr txBox="1"/>
          <p:nvPr/>
        </p:nvSpPr>
        <p:spPr>
          <a:xfrm>
            <a:off x="627062" y="1857375"/>
            <a:ext cx="8048400" cy="4715099"/>
          </a:xfrm>
          <a:prstGeom prst="rect">
            <a:avLst/>
          </a:prstGeom>
          <a:noFill/>
        </p:spPr>
        <p:txBody>
          <a:bodyPr lIns="91425" tIns="91425" rIns="91425" bIns="91425" anchor="t" anchorCtr="0">
            <a:noAutofit/>
          </a:bodyPr>
          <a:lstStyle/>
          <a:p>
            <a:pPr marL="457200" lvl="0" indent="-374650" rtl="0">
              <a:spcBef>
                <a:spcPts val="0"/>
              </a:spcBef>
              <a:buClr>
                <a:srgbClr val="000000"/>
              </a:buClr>
              <a:buSzPct val="100000"/>
              <a:buFont typeface="Arial"/>
              <a:buChar char="●"/>
            </a:pPr>
            <a:r>
              <a:rPr lang="en" sz="2300"/>
              <a:t>Taking your freshman on a few </a:t>
            </a:r>
            <a:r>
              <a:rPr lang="en" sz="2300" b="1"/>
              <a:t>college tours</a:t>
            </a:r>
            <a:r>
              <a:rPr lang="en" sz="2300"/>
              <a:t> is one of the best ways to increase their engagement in school</a:t>
            </a:r>
          </a:p>
          <a:p>
            <a:pPr marL="457200" lvl="0" indent="-374650" rtl="0">
              <a:spcBef>
                <a:spcPts val="0"/>
              </a:spcBef>
              <a:buClr>
                <a:srgbClr val="000000"/>
              </a:buClr>
              <a:buSzPct val="100000"/>
              <a:buFont typeface="Arial"/>
              <a:buChar char="●"/>
            </a:pPr>
            <a:r>
              <a:rPr lang="en" sz="2300"/>
              <a:t>College still seems like a long way off for freshmen - college tours help to make it more "real" and help them to connect what they are doing NOW to the END-GOAL.</a:t>
            </a:r>
          </a:p>
          <a:p>
            <a:pPr marL="457200" lvl="0" indent="-374650" rtl="0">
              <a:spcBef>
                <a:spcPts val="0"/>
              </a:spcBef>
              <a:buClr>
                <a:srgbClr val="000000"/>
              </a:buClr>
              <a:buSzPct val="100000"/>
              <a:buFont typeface="Arial"/>
              <a:buChar char="●"/>
            </a:pPr>
            <a:r>
              <a:rPr lang="en" sz="2300"/>
              <a:t>Help your child explore colleges they may be interested in and look up the </a:t>
            </a:r>
            <a:r>
              <a:rPr lang="en" sz="2300" b="1"/>
              <a:t>average GPAs for admitted students</a:t>
            </a:r>
            <a:r>
              <a:rPr lang="en" sz="2300"/>
              <a:t>. Compare that GPA with your child's GPA. Discuss with your child how he/she "stacks up" and what your child must do to be competitive in the admissions process.</a:t>
            </a:r>
          </a:p>
          <a:p>
            <a:pPr marL="457200" lvl="0" indent="-374650" rtl="0">
              <a:spcBef>
                <a:spcPts val="0"/>
              </a:spcBef>
              <a:buClr>
                <a:srgbClr val="000000"/>
              </a:buClr>
              <a:buSzPct val="100000"/>
              <a:buFont typeface="Arial"/>
              <a:buChar char="●"/>
            </a:pPr>
            <a:r>
              <a:rPr lang="en" sz="2300"/>
              <a:t>Discuss your child's interests, abilities, and values and help them explore possible majors and careers.</a:t>
            </a:r>
          </a:p>
          <a:p>
            <a:pPr marL="457200" lvl="0" indent="-374650">
              <a:spcBef>
                <a:spcPts val="0"/>
              </a:spcBef>
              <a:buClr>
                <a:srgbClr val="000000"/>
              </a:buClr>
              <a:buSzPct val="100000"/>
              <a:buFont typeface="Arial"/>
              <a:buChar char="●"/>
            </a:pPr>
            <a:r>
              <a:rPr lang="en" sz="2300"/>
              <a:t>Keep the conversation going throughout the year!</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pic>
        <p:nvPicPr>
          <p:cNvPr id="260" name="Shape 260"/>
          <p:cNvPicPr preferRelativeResize="0"/>
          <p:nvPr/>
        </p:nvPicPr>
        <p:blipFill>
          <a:blip r:embed="rId3"/>
          <a:stretch>
            <a:fillRect/>
          </a:stretch>
        </p:blipFill>
        <p:spPr>
          <a:xfrm>
            <a:off x="2956756" y="2016125"/>
            <a:ext cx="3373437" cy="3373437"/>
          </a:xfrm>
          <a:prstGeom prst="rect">
            <a:avLst/>
          </a:prstGeom>
          <a:noFill/>
          <a:ln>
            <a:noFill/>
          </a:ln>
        </p:spPr>
      </p:pic>
      <p:sp>
        <p:nvSpPr>
          <p:cNvPr id="261" name="Shape 261"/>
          <p:cNvSpPr txBox="1"/>
          <p:nvPr/>
        </p:nvSpPr>
        <p:spPr>
          <a:xfrm>
            <a:off x="1000125" y="571500"/>
            <a:ext cx="7286700" cy="825600"/>
          </a:xfrm>
          <a:prstGeom prst="rect">
            <a:avLst/>
          </a:prstGeom>
          <a:noFill/>
        </p:spPr>
        <p:txBody>
          <a:bodyPr lIns="91425" tIns="91425" rIns="91425" bIns="91425" anchor="t" anchorCtr="0">
            <a:noAutofit/>
          </a:bodyPr>
          <a:lstStyle/>
          <a:p>
            <a:pPr lvl="0" algn="ctr" rtl="0">
              <a:spcBef>
                <a:spcPts val="0"/>
              </a:spcBef>
              <a:buNone/>
            </a:pPr>
            <a:r>
              <a:rPr lang="en" sz="2400"/>
              <a:t>Thank you for working with PLP </a:t>
            </a:r>
          </a:p>
          <a:p>
            <a:pPr lvl="0" algn="ctr" rtl="0">
              <a:spcBef>
                <a:spcPts val="0"/>
              </a:spcBef>
              <a:buNone/>
            </a:pPr>
            <a:r>
              <a:rPr lang="en" sz="2400"/>
              <a:t>as partners in your child's education!</a:t>
            </a:r>
          </a:p>
        </p:txBody>
      </p:sp>
      <p:sp>
        <p:nvSpPr>
          <p:cNvPr id="262" name="Shape 262"/>
          <p:cNvSpPr txBox="1"/>
          <p:nvPr/>
        </p:nvSpPr>
        <p:spPr>
          <a:xfrm>
            <a:off x="635000" y="6127750"/>
            <a:ext cx="8032799" cy="412800"/>
          </a:xfrm>
          <a:prstGeom prst="rect">
            <a:avLst/>
          </a:prstGeom>
          <a:noFill/>
        </p:spPr>
        <p:txBody>
          <a:bodyPr lIns="91425" tIns="91425" rIns="91425" bIns="91425" anchor="t" anchorCtr="0">
            <a:noAutofit/>
          </a:bodyPr>
          <a:lstStyle/>
          <a:p>
            <a:pPr algn="ctr">
              <a:spcBef>
                <a:spcPts val="0"/>
              </a:spcBef>
              <a:buNone/>
            </a:pPr>
            <a:r>
              <a:rPr lang="en"/>
              <a:t>Questions? Contact Whitney Triplett, Upper School Counselor, at </a:t>
            </a:r>
            <a:r>
              <a:rPr lang="en" u="sng">
                <a:solidFill>
                  <a:schemeClr val="hlink"/>
                </a:solidFill>
                <a:hlinkClick r:id="rId4"/>
              </a:rPr>
              <a:t>wtriplett@pinelakeprep.org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r>
              <a:rPr lang="en"/>
              <a:t>COLLEGE-PREP RIGOR</a:t>
            </a:r>
          </a:p>
        </p:txBody>
      </p:sp>
      <p:sp>
        <p:nvSpPr>
          <p:cNvPr id="44" name="Shape 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74650" rtl="0">
              <a:lnSpc>
                <a:spcPct val="115000"/>
              </a:lnSpc>
              <a:spcBef>
                <a:spcPts val="0"/>
              </a:spcBef>
              <a:buClr>
                <a:schemeClr val="dk1"/>
              </a:buClr>
              <a:buSzPct val="100000"/>
              <a:buFont typeface="Arial"/>
              <a:buChar char="●"/>
            </a:pPr>
            <a:r>
              <a:rPr lang="en" sz="2300">
                <a:solidFill>
                  <a:srgbClr val="000000"/>
                </a:solidFill>
              </a:rPr>
              <a:t>It is expected that ALL students will struggle with the material at some point while in the Upper School - this is ok and is the nature of a rigorous course of study. The level of rigor at PLP prepares students to be successful in college no matter which institution they choose to attend. </a:t>
            </a:r>
          </a:p>
          <a:p>
            <a:pPr lvl="0" rtl="0">
              <a:lnSpc>
                <a:spcPct val="115000"/>
              </a:lnSpc>
              <a:spcBef>
                <a:spcPts val="0"/>
              </a:spcBef>
              <a:buNone/>
            </a:pPr>
            <a:endParaRPr sz="800">
              <a:solidFill>
                <a:srgbClr val="000000"/>
              </a:solidFill>
            </a:endParaRPr>
          </a:p>
          <a:p>
            <a:pPr marL="457200" lvl="0" indent="-374650" rtl="0">
              <a:lnSpc>
                <a:spcPct val="115000"/>
              </a:lnSpc>
              <a:spcBef>
                <a:spcPts val="0"/>
              </a:spcBef>
              <a:buClr>
                <a:schemeClr val="dk1"/>
              </a:buClr>
              <a:buSzPct val="100000"/>
              <a:buFont typeface="Arial"/>
              <a:buChar char="●"/>
            </a:pPr>
            <a:r>
              <a:rPr lang="en" sz="2300">
                <a:solidFill>
                  <a:srgbClr val="000000"/>
                </a:solidFill>
              </a:rPr>
              <a:t>When students struggle, they learn coping skills that they can apply to similar situations in the future. If students do not struggle now, they WILL in college - a more costly environment with less support and resources.</a:t>
            </a:r>
          </a:p>
          <a:p>
            <a:pPr lvl="0" rtl="0">
              <a:lnSpc>
                <a:spcPct val="115000"/>
              </a:lnSpc>
              <a:spcBef>
                <a:spcPts val="0"/>
              </a:spcBef>
              <a:buNone/>
            </a:pPr>
            <a:endParaRPr sz="800">
              <a:solidFill>
                <a:srgbClr val="000000"/>
              </a:solidFill>
            </a:endParaRPr>
          </a:p>
          <a:p>
            <a:pPr marL="457200" lvl="0" indent="-374650" rtl="0">
              <a:lnSpc>
                <a:spcPct val="115000"/>
              </a:lnSpc>
              <a:spcBef>
                <a:spcPts val="0"/>
              </a:spcBef>
              <a:buClr>
                <a:schemeClr val="dk1"/>
              </a:buClr>
              <a:buSzPct val="100000"/>
              <a:buFont typeface="Arial"/>
              <a:buChar char="●"/>
            </a:pPr>
            <a:r>
              <a:rPr lang="en" sz="2300" b="1"/>
              <a:t>Colleges will only see the </a:t>
            </a:r>
            <a:r>
              <a:rPr lang="en" sz="2300" b="1" u="sng"/>
              <a:t>final</a:t>
            </a:r>
            <a:r>
              <a:rPr lang="en" sz="2300" b="1"/>
              <a:t> grade in each course. They will NOT see term grades.</a:t>
            </a:r>
          </a:p>
          <a:p>
            <a:pPr>
              <a:spcBef>
                <a:spcPts val="0"/>
              </a:spcBef>
              <a:buNone/>
            </a:pPr>
            <a:endParaRPr sz="20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457199" y="2326175"/>
            <a:ext cx="8229600" cy="2808899"/>
          </a:xfrm>
          <a:prstGeom prst="rect">
            <a:avLst/>
          </a:prstGeom>
        </p:spPr>
        <p:txBody>
          <a:bodyPr lIns="91425" tIns="91425" rIns="91425" bIns="91425" anchor="ctr" anchorCtr="0">
            <a:noAutofit/>
          </a:bodyPr>
          <a:lstStyle/>
          <a:p>
            <a:pPr algn="ctr">
              <a:spcBef>
                <a:spcPts val="0"/>
              </a:spcBef>
              <a:buNone/>
            </a:pPr>
            <a:r>
              <a:rPr lang="en" sz="3400" b="1"/>
              <a:t>It is our ultimate goal, passion and deepest desire to ensure that all PLP students are thoroughly prepared for a four-year university environment, from the first day that they step foot on a college campus.</a:t>
            </a:r>
          </a:p>
        </p:txBody>
      </p:sp>
      <p:sp>
        <p:nvSpPr>
          <p:cNvPr id="50" name="Shape 50"/>
          <p:cNvSpPr/>
          <p:nvPr/>
        </p:nvSpPr>
        <p:spPr>
          <a:xfrm>
            <a:off x="476406" y="727575"/>
            <a:ext cx="8191187" cy="652924"/>
          </a:xfrm>
          <a:custGeom>
            <a:avLst/>
            <a:gdLst/>
            <a:ahLst/>
            <a:cxnLst/>
            <a:rect l="0" t="0" r="0" b="0"/>
            <a:pathLst>
              <a:path w="11273" h="741" extrusionOk="0">
                <a:moveTo>
                  <a:pt x="6074" y="91"/>
                </a:moveTo>
                <a:cubicBezTo>
                  <a:pt x="6127" y="91"/>
                  <a:pt x="6166" y="102"/>
                  <a:pt x="6190" y="124"/>
                </a:cubicBezTo>
                <a:cubicBezTo>
                  <a:pt x="6215" y="146"/>
                  <a:pt x="6227" y="174"/>
                  <a:pt x="6227" y="208"/>
                </a:cubicBezTo>
                <a:cubicBezTo>
                  <a:pt x="6227" y="231"/>
                  <a:pt x="6221" y="252"/>
                  <a:pt x="6208" y="272"/>
                </a:cubicBezTo>
                <a:cubicBezTo>
                  <a:pt x="6195" y="291"/>
                  <a:pt x="6177" y="306"/>
                  <a:pt x="6152" y="315"/>
                </a:cubicBezTo>
                <a:cubicBezTo>
                  <a:pt x="6128" y="324"/>
                  <a:pt x="6094" y="328"/>
                  <a:pt x="6051" y="328"/>
                </a:cubicBezTo>
                <a:lnTo>
                  <a:pt x="5847" y="328"/>
                </a:lnTo>
                <a:lnTo>
                  <a:pt x="5847" y="91"/>
                </a:lnTo>
                <a:close/>
                <a:moveTo>
                  <a:pt x="8408" y="91"/>
                </a:moveTo>
                <a:cubicBezTo>
                  <a:pt x="8461" y="91"/>
                  <a:pt x="8500" y="102"/>
                  <a:pt x="8524" y="124"/>
                </a:cubicBezTo>
                <a:cubicBezTo>
                  <a:pt x="8549" y="146"/>
                  <a:pt x="8561" y="174"/>
                  <a:pt x="8561" y="208"/>
                </a:cubicBezTo>
                <a:cubicBezTo>
                  <a:pt x="8561" y="231"/>
                  <a:pt x="8555" y="252"/>
                  <a:pt x="8542" y="272"/>
                </a:cubicBezTo>
                <a:cubicBezTo>
                  <a:pt x="8529" y="291"/>
                  <a:pt x="8511" y="306"/>
                  <a:pt x="8486" y="315"/>
                </a:cubicBezTo>
                <a:cubicBezTo>
                  <a:pt x="8462" y="324"/>
                  <a:pt x="8428" y="328"/>
                  <a:pt x="8385" y="328"/>
                </a:cubicBezTo>
                <a:lnTo>
                  <a:pt x="8181" y="328"/>
                </a:lnTo>
                <a:lnTo>
                  <a:pt x="8181" y="91"/>
                </a:lnTo>
                <a:close/>
                <a:moveTo>
                  <a:pt x="10963" y="91"/>
                </a:moveTo>
                <a:cubicBezTo>
                  <a:pt x="11016" y="91"/>
                  <a:pt x="11055" y="102"/>
                  <a:pt x="11080" y="124"/>
                </a:cubicBezTo>
                <a:cubicBezTo>
                  <a:pt x="11104" y="146"/>
                  <a:pt x="11117" y="174"/>
                  <a:pt x="11117" y="208"/>
                </a:cubicBezTo>
                <a:cubicBezTo>
                  <a:pt x="11117" y="231"/>
                  <a:pt x="11110" y="252"/>
                  <a:pt x="11098" y="272"/>
                </a:cubicBezTo>
                <a:cubicBezTo>
                  <a:pt x="11085" y="291"/>
                  <a:pt x="11066" y="306"/>
                  <a:pt x="11042" y="315"/>
                </a:cubicBezTo>
                <a:cubicBezTo>
                  <a:pt x="11018" y="324"/>
                  <a:pt x="10984" y="328"/>
                  <a:pt x="10940" y="328"/>
                </a:cubicBezTo>
                <a:lnTo>
                  <a:pt x="10737" y="328"/>
                </a:lnTo>
                <a:lnTo>
                  <a:pt x="10737" y="91"/>
                </a:lnTo>
                <a:close/>
                <a:moveTo>
                  <a:pt x="5362" y="97"/>
                </a:moveTo>
                <a:cubicBezTo>
                  <a:pt x="5405" y="97"/>
                  <a:pt x="5434" y="99"/>
                  <a:pt x="5450" y="103"/>
                </a:cubicBezTo>
                <a:cubicBezTo>
                  <a:pt x="5475" y="110"/>
                  <a:pt x="5495" y="124"/>
                  <a:pt x="5510" y="145"/>
                </a:cubicBezTo>
                <a:cubicBezTo>
                  <a:pt x="5525" y="167"/>
                  <a:pt x="5533" y="192"/>
                  <a:pt x="5533" y="222"/>
                </a:cubicBezTo>
                <a:cubicBezTo>
                  <a:pt x="5533" y="263"/>
                  <a:pt x="5520" y="296"/>
                  <a:pt x="5494" y="318"/>
                </a:cubicBezTo>
                <a:cubicBezTo>
                  <a:pt x="5468" y="341"/>
                  <a:pt x="5425" y="353"/>
                  <a:pt x="5364" y="353"/>
                </a:cubicBezTo>
                <a:lnTo>
                  <a:pt x="5179" y="353"/>
                </a:lnTo>
                <a:lnTo>
                  <a:pt x="5179" y="97"/>
                </a:lnTo>
                <a:close/>
                <a:moveTo>
                  <a:pt x="7418" y="97"/>
                </a:moveTo>
                <a:cubicBezTo>
                  <a:pt x="7461" y="97"/>
                  <a:pt x="7490" y="99"/>
                  <a:pt x="7506" y="103"/>
                </a:cubicBezTo>
                <a:cubicBezTo>
                  <a:pt x="7531" y="110"/>
                  <a:pt x="7551" y="124"/>
                  <a:pt x="7566" y="145"/>
                </a:cubicBezTo>
                <a:cubicBezTo>
                  <a:pt x="7581" y="167"/>
                  <a:pt x="7589" y="192"/>
                  <a:pt x="7589" y="222"/>
                </a:cubicBezTo>
                <a:cubicBezTo>
                  <a:pt x="7589" y="263"/>
                  <a:pt x="7576" y="296"/>
                  <a:pt x="7550" y="318"/>
                </a:cubicBezTo>
                <a:cubicBezTo>
                  <a:pt x="7525" y="341"/>
                  <a:pt x="7481" y="353"/>
                  <a:pt x="7420" y="353"/>
                </a:cubicBezTo>
                <a:lnTo>
                  <a:pt x="7235" y="353"/>
                </a:lnTo>
                <a:lnTo>
                  <a:pt x="7235" y="97"/>
                </a:lnTo>
                <a:close/>
                <a:moveTo>
                  <a:pt x="4706" y="425"/>
                </a:moveTo>
                <a:lnTo>
                  <a:pt x="4706" y="513"/>
                </a:lnTo>
                <a:lnTo>
                  <a:pt x="4976" y="513"/>
                </a:lnTo>
                <a:lnTo>
                  <a:pt x="4976" y="425"/>
                </a:lnTo>
                <a:close/>
                <a:moveTo>
                  <a:pt x="1063" y="81"/>
                </a:moveTo>
                <a:cubicBezTo>
                  <a:pt x="1111" y="81"/>
                  <a:pt x="1153" y="93"/>
                  <a:pt x="1191" y="117"/>
                </a:cubicBezTo>
                <a:cubicBezTo>
                  <a:pt x="1229" y="141"/>
                  <a:pt x="1258" y="175"/>
                  <a:pt x="1277" y="218"/>
                </a:cubicBezTo>
                <a:cubicBezTo>
                  <a:pt x="1297" y="261"/>
                  <a:pt x="1307" y="312"/>
                  <a:pt x="1307" y="371"/>
                </a:cubicBezTo>
                <a:cubicBezTo>
                  <a:pt x="1307" y="463"/>
                  <a:pt x="1284" y="534"/>
                  <a:pt x="1238" y="584"/>
                </a:cubicBezTo>
                <a:cubicBezTo>
                  <a:pt x="1192" y="634"/>
                  <a:pt x="1133" y="659"/>
                  <a:pt x="1062" y="659"/>
                </a:cubicBezTo>
                <a:cubicBezTo>
                  <a:pt x="992" y="659"/>
                  <a:pt x="934" y="634"/>
                  <a:pt x="887" y="585"/>
                </a:cubicBezTo>
                <a:cubicBezTo>
                  <a:pt x="841" y="535"/>
                  <a:pt x="818" y="467"/>
                  <a:pt x="818" y="381"/>
                </a:cubicBezTo>
                <a:cubicBezTo>
                  <a:pt x="818" y="273"/>
                  <a:pt x="842" y="196"/>
                  <a:pt x="890" y="150"/>
                </a:cubicBezTo>
                <a:cubicBezTo>
                  <a:pt x="939" y="104"/>
                  <a:pt x="996" y="81"/>
                  <a:pt x="1063" y="81"/>
                </a:cubicBezTo>
                <a:close/>
                <a:moveTo>
                  <a:pt x="10177" y="81"/>
                </a:moveTo>
                <a:cubicBezTo>
                  <a:pt x="10224" y="81"/>
                  <a:pt x="10267" y="93"/>
                  <a:pt x="10305" y="117"/>
                </a:cubicBezTo>
                <a:cubicBezTo>
                  <a:pt x="10343" y="141"/>
                  <a:pt x="10372" y="175"/>
                  <a:pt x="10391" y="218"/>
                </a:cubicBezTo>
                <a:cubicBezTo>
                  <a:pt x="10411" y="261"/>
                  <a:pt x="10421" y="312"/>
                  <a:pt x="10421" y="371"/>
                </a:cubicBezTo>
                <a:cubicBezTo>
                  <a:pt x="10421" y="463"/>
                  <a:pt x="10398" y="534"/>
                  <a:pt x="10352" y="584"/>
                </a:cubicBezTo>
                <a:cubicBezTo>
                  <a:pt x="10306" y="634"/>
                  <a:pt x="10247" y="659"/>
                  <a:pt x="10176" y="659"/>
                </a:cubicBezTo>
                <a:cubicBezTo>
                  <a:pt x="10106" y="659"/>
                  <a:pt x="10048" y="634"/>
                  <a:pt x="10001" y="585"/>
                </a:cubicBezTo>
                <a:cubicBezTo>
                  <a:pt x="9955" y="535"/>
                  <a:pt x="9932" y="467"/>
                  <a:pt x="9932" y="381"/>
                </a:cubicBezTo>
                <a:cubicBezTo>
                  <a:pt x="9932" y="273"/>
                  <a:pt x="9956" y="196"/>
                  <a:pt x="10004" y="150"/>
                </a:cubicBezTo>
                <a:cubicBezTo>
                  <a:pt x="10052" y="104"/>
                  <a:pt x="10110" y="81"/>
                  <a:pt x="10177" y="81"/>
                </a:cubicBezTo>
                <a:close/>
                <a:moveTo>
                  <a:pt x="1523" y="12"/>
                </a:moveTo>
                <a:lnTo>
                  <a:pt x="1523" y="728"/>
                </a:lnTo>
                <a:lnTo>
                  <a:pt x="1970" y="728"/>
                </a:lnTo>
                <a:lnTo>
                  <a:pt x="1970" y="644"/>
                </a:lnTo>
                <a:lnTo>
                  <a:pt x="1618" y="644"/>
                </a:lnTo>
                <a:lnTo>
                  <a:pt x="1618" y="12"/>
                </a:lnTo>
                <a:close/>
                <a:moveTo>
                  <a:pt x="2079" y="12"/>
                </a:moveTo>
                <a:lnTo>
                  <a:pt x="2079" y="728"/>
                </a:lnTo>
                <a:lnTo>
                  <a:pt x="2526" y="728"/>
                </a:lnTo>
                <a:lnTo>
                  <a:pt x="2526" y="644"/>
                </a:lnTo>
                <a:lnTo>
                  <a:pt x="2174" y="644"/>
                </a:lnTo>
                <a:lnTo>
                  <a:pt x="2174" y="12"/>
                </a:lnTo>
                <a:close/>
                <a:moveTo>
                  <a:pt x="2641" y="12"/>
                </a:moveTo>
                <a:lnTo>
                  <a:pt x="2641" y="728"/>
                </a:lnTo>
                <a:lnTo>
                  <a:pt x="3175" y="728"/>
                </a:lnTo>
                <a:lnTo>
                  <a:pt x="3175" y="644"/>
                </a:lnTo>
                <a:lnTo>
                  <a:pt x="2736" y="644"/>
                </a:lnTo>
                <a:lnTo>
                  <a:pt x="2736" y="400"/>
                </a:lnTo>
                <a:lnTo>
                  <a:pt x="3132" y="400"/>
                </a:lnTo>
                <a:lnTo>
                  <a:pt x="3132" y="316"/>
                </a:lnTo>
                <a:lnTo>
                  <a:pt x="2736" y="316"/>
                </a:lnTo>
                <a:lnTo>
                  <a:pt x="2736" y="97"/>
                </a:lnTo>
                <a:lnTo>
                  <a:pt x="3159" y="97"/>
                </a:lnTo>
                <a:lnTo>
                  <a:pt x="3159" y="12"/>
                </a:lnTo>
                <a:close/>
                <a:moveTo>
                  <a:pt x="4086" y="12"/>
                </a:moveTo>
                <a:lnTo>
                  <a:pt x="4086" y="728"/>
                </a:lnTo>
                <a:lnTo>
                  <a:pt x="4620" y="728"/>
                </a:lnTo>
                <a:lnTo>
                  <a:pt x="4620" y="644"/>
                </a:lnTo>
                <a:lnTo>
                  <a:pt x="4181" y="644"/>
                </a:lnTo>
                <a:lnTo>
                  <a:pt x="4181" y="400"/>
                </a:lnTo>
                <a:lnTo>
                  <a:pt x="4577" y="400"/>
                </a:lnTo>
                <a:lnTo>
                  <a:pt x="4577" y="316"/>
                </a:lnTo>
                <a:lnTo>
                  <a:pt x="4181" y="316"/>
                </a:lnTo>
                <a:lnTo>
                  <a:pt x="4181" y="97"/>
                </a:lnTo>
                <a:lnTo>
                  <a:pt x="4604" y="97"/>
                </a:lnTo>
                <a:lnTo>
                  <a:pt x="4604" y="12"/>
                </a:lnTo>
                <a:close/>
                <a:moveTo>
                  <a:pt x="5084" y="12"/>
                </a:moveTo>
                <a:lnTo>
                  <a:pt x="5084" y="728"/>
                </a:lnTo>
                <a:lnTo>
                  <a:pt x="5179" y="728"/>
                </a:lnTo>
                <a:lnTo>
                  <a:pt x="5179" y="437"/>
                </a:lnTo>
                <a:lnTo>
                  <a:pt x="5362" y="437"/>
                </a:lnTo>
                <a:cubicBezTo>
                  <a:pt x="5464" y="437"/>
                  <a:pt x="5534" y="416"/>
                  <a:pt x="5572" y="374"/>
                </a:cubicBezTo>
                <a:cubicBezTo>
                  <a:pt x="5611" y="332"/>
                  <a:pt x="5630" y="280"/>
                  <a:pt x="5630" y="219"/>
                </a:cubicBezTo>
                <a:cubicBezTo>
                  <a:pt x="5630" y="184"/>
                  <a:pt x="5623" y="151"/>
                  <a:pt x="5609" y="122"/>
                </a:cubicBezTo>
                <a:cubicBezTo>
                  <a:pt x="5594" y="92"/>
                  <a:pt x="5575" y="69"/>
                  <a:pt x="5551" y="53"/>
                </a:cubicBezTo>
                <a:cubicBezTo>
                  <a:pt x="5527" y="36"/>
                  <a:pt x="5498" y="25"/>
                  <a:pt x="5463" y="19"/>
                </a:cubicBezTo>
                <a:cubicBezTo>
                  <a:pt x="5438" y="14"/>
                  <a:pt x="5402" y="12"/>
                  <a:pt x="5354" y="12"/>
                </a:cubicBezTo>
                <a:close/>
                <a:moveTo>
                  <a:pt x="5752" y="12"/>
                </a:moveTo>
                <a:lnTo>
                  <a:pt x="5752" y="728"/>
                </a:lnTo>
                <a:lnTo>
                  <a:pt x="5847" y="728"/>
                </a:lnTo>
                <a:lnTo>
                  <a:pt x="5847" y="410"/>
                </a:lnTo>
                <a:lnTo>
                  <a:pt x="5957" y="410"/>
                </a:lnTo>
                <a:cubicBezTo>
                  <a:pt x="5981" y="410"/>
                  <a:pt x="5999" y="411"/>
                  <a:pt x="6010" y="414"/>
                </a:cubicBezTo>
                <a:cubicBezTo>
                  <a:pt x="6024" y="417"/>
                  <a:pt x="6039" y="423"/>
                  <a:pt x="6053" y="433"/>
                </a:cubicBezTo>
                <a:cubicBezTo>
                  <a:pt x="6067" y="442"/>
                  <a:pt x="6083" y="458"/>
                  <a:pt x="6101" y="480"/>
                </a:cubicBezTo>
                <a:cubicBezTo>
                  <a:pt x="6119" y="503"/>
                  <a:pt x="6142" y="536"/>
                  <a:pt x="6169" y="579"/>
                </a:cubicBezTo>
                <a:lnTo>
                  <a:pt x="6264" y="728"/>
                </a:lnTo>
                <a:lnTo>
                  <a:pt x="6383" y="728"/>
                </a:lnTo>
                <a:lnTo>
                  <a:pt x="6259" y="533"/>
                </a:lnTo>
                <a:cubicBezTo>
                  <a:pt x="6234" y="495"/>
                  <a:pt x="6208" y="463"/>
                  <a:pt x="6180" y="438"/>
                </a:cubicBezTo>
                <a:cubicBezTo>
                  <a:pt x="6167" y="426"/>
                  <a:pt x="6148" y="414"/>
                  <a:pt x="6123" y="402"/>
                </a:cubicBezTo>
                <a:cubicBezTo>
                  <a:pt x="6192" y="393"/>
                  <a:pt x="6243" y="371"/>
                  <a:pt x="6275" y="336"/>
                </a:cubicBezTo>
                <a:cubicBezTo>
                  <a:pt x="6308" y="301"/>
                  <a:pt x="6325" y="258"/>
                  <a:pt x="6325" y="208"/>
                </a:cubicBezTo>
                <a:cubicBezTo>
                  <a:pt x="6325" y="168"/>
                  <a:pt x="6315" y="132"/>
                  <a:pt x="6295" y="100"/>
                </a:cubicBezTo>
                <a:cubicBezTo>
                  <a:pt x="6275" y="67"/>
                  <a:pt x="6249" y="44"/>
                  <a:pt x="6215" y="32"/>
                </a:cubicBezTo>
                <a:cubicBezTo>
                  <a:pt x="6182" y="19"/>
                  <a:pt x="6134" y="12"/>
                  <a:pt x="6070" y="12"/>
                </a:cubicBezTo>
                <a:close/>
                <a:moveTo>
                  <a:pt x="6475" y="12"/>
                </a:moveTo>
                <a:lnTo>
                  <a:pt x="6475" y="728"/>
                </a:lnTo>
                <a:lnTo>
                  <a:pt x="7009" y="728"/>
                </a:lnTo>
                <a:lnTo>
                  <a:pt x="7009" y="644"/>
                </a:lnTo>
                <a:lnTo>
                  <a:pt x="6570" y="644"/>
                </a:lnTo>
                <a:lnTo>
                  <a:pt x="6570" y="400"/>
                </a:lnTo>
                <a:lnTo>
                  <a:pt x="6966" y="400"/>
                </a:lnTo>
                <a:lnTo>
                  <a:pt x="6966" y="316"/>
                </a:lnTo>
                <a:lnTo>
                  <a:pt x="6570" y="316"/>
                </a:lnTo>
                <a:lnTo>
                  <a:pt x="6570" y="97"/>
                </a:lnTo>
                <a:lnTo>
                  <a:pt x="6993" y="97"/>
                </a:lnTo>
                <a:lnTo>
                  <a:pt x="6993" y="12"/>
                </a:lnTo>
                <a:close/>
                <a:moveTo>
                  <a:pt x="7140" y="12"/>
                </a:moveTo>
                <a:lnTo>
                  <a:pt x="7140" y="728"/>
                </a:lnTo>
                <a:lnTo>
                  <a:pt x="7235" y="728"/>
                </a:lnTo>
                <a:lnTo>
                  <a:pt x="7235" y="437"/>
                </a:lnTo>
                <a:lnTo>
                  <a:pt x="7418" y="437"/>
                </a:lnTo>
                <a:cubicBezTo>
                  <a:pt x="7520" y="437"/>
                  <a:pt x="7590" y="416"/>
                  <a:pt x="7628" y="374"/>
                </a:cubicBezTo>
                <a:cubicBezTo>
                  <a:pt x="7667" y="332"/>
                  <a:pt x="7687" y="280"/>
                  <a:pt x="7687" y="219"/>
                </a:cubicBezTo>
                <a:cubicBezTo>
                  <a:pt x="7687" y="184"/>
                  <a:pt x="7679" y="151"/>
                  <a:pt x="7665" y="122"/>
                </a:cubicBezTo>
                <a:cubicBezTo>
                  <a:pt x="7650" y="92"/>
                  <a:pt x="7631" y="69"/>
                  <a:pt x="7607" y="53"/>
                </a:cubicBezTo>
                <a:cubicBezTo>
                  <a:pt x="7584" y="36"/>
                  <a:pt x="7554" y="25"/>
                  <a:pt x="7519" y="19"/>
                </a:cubicBezTo>
                <a:cubicBezTo>
                  <a:pt x="7494" y="14"/>
                  <a:pt x="7458" y="12"/>
                  <a:pt x="7410" y="12"/>
                </a:cubicBezTo>
                <a:close/>
                <a:moveTo>
                  <a:pt x="8086" y="12"/>
                </a:moveTo>
                <a:lnTo>
                  <a:pt x="8086" y="728"/>
                </a:lnTo>
                <a:lnTo>
                  <a:pt x="8181" y="728"/>
                </a:lnTo>
                <a:lnTo>
                  <a:pt x="8181" y="410"/>
                </a:lnTo>
                <a:lnTo>
                  <a:pt x="8291" y="410"/>
                </a:lnTo>
                <a:cubicBezTo>
                  <a:pt x="8315" y="410"/>
                  <a:pt x="8333" y="411"/>
                  <a:pt x="8344" y="414"/>
                </a:cubicBezTo>
                <a:cubicBezTo>
                  <a:pt x="8358" y="417"/>
                  <a:pt x="8373" y="423"/>
                  <a:pt x="8387" y="433"/>
                </a:cubicBezTo>
                <a:cubicBezTo>
                  <a:pt x="8401" y="442"/>
                  <a:pt x="8417" y="458"/>
                  <a:pt x="8435" y="480"/>
                </a:cubicBezTo>
                <a:cubicBezTo>
                  <a:pt x="8453" y="503"/>
                  <a:pt x="8476" y="536"/>
                  <a:pt x="8503" y="579"/>
                </a:cubicBezTo>
                <a:lnTo>
                  <a:pt x="8598" y="728"/>
                </a:lnTo>
                <a:lnTo>
                  <a:pt x="8717" y="728"/>
                </a:lnTo>
                <a:lnTo>
                  <a:pt x="8593" y="533"/>
                </a:lnTo>
                <a:cubicBezTo>
                  <a:pt x="8568" y="495"/>
                  <a:pt x="8542" y="463"/>
                  <a:pt x="8514" y="438"/>
                </a:cubicBezTo>
                <a:cubicBezTo>
                  <a:pt x="8501" y="426"/>
                  <a:pt x="8482" y="414"/>
                  <a:pt x="8457" y="402"/>
                </a:cubicBezTo>
                <a:cubicBezTo>
                  <a:pt x="8526" y="393"/>
                  <a:pt x="8576" y="371"/>
                  <a:pt x="8609" y="336"/>
                </a:cubicBezTo>
                <a:cubicBezTo>
                  <a:pt x="8642" y="301"/>
                  <a:pt x="8659" y="258"/>
                  <a:pt x="8659" y="208"/>
                </a:cubicBezTo>
                <a:cubicBezTo>
                  <a:pt x="8659" y="168"/>
                  <a:pt x="8649" y="132"/>
                  <a:pt x="8629" y="100"/>
                </a:cubicBezTo>
                <a:cubicBezTo>
                  <a:pt x="8609" y="67"/>
                  <a:pt x="8583" y="44"/>
                  <a:pt x="8549" y="32"/>
                </a:cubicBezTo>
                <a:cubicBezTo>
                  <a:pt x="8516" y="19"/>
                  <a:pt x="8468" y="12"/>
                  <a:pt x="8404" y="12"/>
                </a:cubicBezTo>
                <a:close/>
                <a:moveTo>
                  <a:pt x="8823" y="12"/>
                </a:moveTo>
                <a:lnTo>
                  <a:pt x="8823" y="728"/>
                </a:lnTo>
                <a:lnTo>
                  <a:pt x="8918" y="728"/>
                </a:lnTo>
                <a:lnTo>
                  <a:pt x="8918" y="12"/>
                </a:lnTo>
                <a:close/>
                <a:moveTo>
                  <a:pt x="10642" y="12"/>
                </a:moveTo>
                <a:lnTo>
                  <a:pt x="10642" y="728"/>
                </a:lnTo>
                <a:lnTo>
                  <a:pt x="10737" y="728"/>
                </a:lnTo>
                <a:lnTo>
                  <a:pt x="10737" y="410"/>
                </a:lnTo>
                <a:lnTo>
                  <a:pt x="10847" y="410"/>
                </a:lnTo>
                <a:cubicBezTo>
                  <a:pt x="10871" y="410"/>
                  <a:pt x="10889" y="411"/>
                  <a:pt x="10899" y="414"/>
                </a:cubicBezTo>
                <a:cubicBezTo>
                  <a:pt x="10914" y="417"/>
                  <a:pt x="10928" y="423"/>
                  <a:pt x="10943" y="433"/>
                </a:cubicBezTo>
                <a:cubicBezTo>
                  <a:pt x="10957" y="442"/>
                  <a:pt x="10973" y="458"/>
                  <a:pt x="10991" y="480"/>
                </a:cubicBezTo>
                <a:cubicBezTo>
                  <a:pt x="11009" y="503"/>
                  <a:pt x="11031" y="536"/>
                  <a:pt x="11059" y="579"/>
                </a:cubicBezTo>
                <a:lnTo>
                  <a:pt x="11154" y="728"/>
                </a:lnTo>
                <a:lnTo>
                  <a:pt x="11273" y="728"/>
                </a:lnTo>
                <a:lnTo>
                  <a:pt x="11148" y="533"/>
                </a:lnTo>
                <a:cubicBezTo>
                  <a:pt x="11124" y="495"/>
                  <a:pt x="11097" y="463"/>
                  <a:pt x="11070" y="438"/>
                </a:cubicBezTo>
                <a:cubicBezTo>
                  <a:pt x="11057" y="426"/>
                  <a:pt x="11038" y="414"/>
                  <a:pt x="11013" y="402"/>
                </a:cubicBezTo>
                <a:cubicBezTo>
                  <a:pt x="11081" y="393"/>
                  <a:pt x="11132" y="371"/>
                  <a:pt x="11165" y="336"/>
                </a:cubicBezTo>
                <a:cubicBezTo>
                  <a:pt x="11198" y="301"/>
                  <a:pt x="11214" y="258"/>
                  <a:pt x="11214" y="208"/>
                </a:cubicBezTo>
                <a:cubicBezTo>
                  <a:pt x="11214" y="168"/>
                  <a:pt x="11204" y="132"/>
                  <a:pt x="11185" y="100"/>
                </a:cubicBezTo>
                <a:cubicBezTo>
                  <a:pt x="11165" y="67"/>
                  <a:pt x="11138" y="44"/>
                  <a:pt x="11105" y="32"/>
                </a:cubicBezTo>
                <a:cubicBezTo>
                  <a:pt x="11072" y="19"/>
                  <a:pt x="11023" y="12"/>
                  <a:pt x="10959" y="12"/>
                </a:cubicBezTo>
                <a:close/>
                <a:moveTo>
                  <a:pt x="337" y="0"/>
                </a:moveTo>
                <a:cubicBezTo>
                  <a:pt x="274" y="0"/>
                  <a:pt x="216" y="14"/>
                  <a:pt x="164" y="43"/>
                </a:cubicBezTo>
                <a:cubicBezTo>
                  <a:pt x="111" y="72"/>
                  <a:pt x="71" y="114"/>
                  <a:pt x="42" y="170"/>
                </a:cubicBezTo>
                <a:cubicBezTo>
                  <a:pt x="14" y="225"/>
                  <a:pt x="0" y="290"/>
                  <a:pt x="0" y="365"/>
                </a:cubicBezTo>
                <a:cubicBezTo>
                  <a:pt x="0" y="433"/>
                  <a:pt x="12" y="497"/>
                  <a:pt x="37" y="557"/>
                </a:cubicBezTo>
                <a:cubicBezTo>
                  <a:pt x="63" y="616"/>
                  <a:pt x="99" y="662"/>
                  <a:pt x="148" y="693"/>
                </a:cubicBezTo>
                <a:cubicBezTo>
                  <a:pt x="196" y="725"/>
                  <a:pt x="259" y="740"/>
                  <a:pt x="336" y="740"/>
                </a:cubicBezTo>
                <a:cubicBezTo>
                  <a:pt x="410" y="740"/>
                  <a:pt x="474" y="720"/>
                  <a:pt x="525" y="679"/>
                </a:cubicBezTo>
                <a:cubicBezTo>
                  <a:pt x="577" y="638"/>
                  <a:pt x="612" y="579"/>
                  <a:pt x="632" y="501"/>
                </a:cubicBezTo>
                <a:lnTo>
                  <a:pt x="538" y="477"/>
                </a:lnTo>
                <a:cubicBezTo>
                  <a:pt x="525" y="537"/>
                  <a:pt x="500" y="583"/>
                  <a:pt x="463" y="613"/>
                </a:cubicBezTo>
                <a:cubicBezTo>
                  <a:pt x="426" y="644"/>
                  <a:pt x="381" y="659"/>
                  <a:pt x="328" y="659"/>
                </a:cubicBezTo>
                <a:cubicBezTo>
                  <a:pt x="284" y="659"/>
                  <a:pt x="244" y="648"/>
                  <a:pt x="207" y="625"/>
                </a:cubicBezTo>
                <a:cubicBezTo>
                  <a:pt x="169" y="603"/>
                  <a:pt x="141" y="569"/>
                  <a:pt x="124" y="524"/>
                </a:cubicBezTo>
                <a:cubicBezTo>
                  <a:pt x="106" y="478"/>
                  <a:pt x="97" y="425"/>
                  <a:pt x="97" y="364"/>
                </a:cubicBezTo>
                <a:cubicBezTo>
                  <a:pt x="97" y="317"/>
                  <a:pt x="105" y="271"/>
                  <a:pt x="120" y="227"/>
                </a:cubicBezTo>
                <a:cubicBezTo>
                  <a:pt x="135" y="182"/>
                  <a:pt x="161" y="147"/>
                  <a:pt x="197" y="121"/>
                </a:cubicBezTo>
                <a:cubicBezTo>
                  <a:pt x="234" y="94"/>
                  <a:pt x="280" y="81"/>
                  <a:pt x="335" y="81"/>
                </a:cubicBezTo>
                <a:cubicBezTo>
                  <a:pt x="383" y="81"/>
                  <a:pt x="423" y="93"/>
                  <a:pt x="455" y="117"/>
                </a:cubicBezTo>
                <a:cubicBezTo>
                  <a:pt x="486" y="140"/>
                  <a:pt x="510" y="178"/>
                  <a:pt x="527" y="230"/>
                </a:cubicBezTo>
                <a:lnTo>
                  <a:pt x="620" y="208"/>
                </a:lnTo>
                <a:cubicBezTo>
                  <a:pt x="601" y="142"/>
                  <a:pt x="567" y="91"/>
                  <a:pt x="518" y="55"/>
                </a:cubicBezTo>
                <a:cubicBezTo>
                  <a:pt x="469" y="18"/>
                  <a:pt x="409" y="0"/>
                  <a:pt x="337" y="0"/>
                </a:cubicBezTo>
                <a:close/>
                <a:moveTo>
                  <a:pt x="1063" y="0"/>
                </a:moveTo>
                <a:cubicBezTo>
                  <a:pt x="962" y="0"/>
                  <a:pt x="880" y="33"/>
                  <a:pt x="816" y="100"/>
                </a:cubicBezTo>
                <a:cubicBezTo>
                  <a:pt x="752" y="168"/>
                  <a:pt x="720" y="261"/>
                  <a:pt x="720" y="379"/>
                </a:cubicBezTo>
                <a:cubicBezTo>
                  <a:pt x="720" y="442"/>
                  <a:pt x="734" y="502"/>
                  <a:pt x="761" y="558"/>
                </a:cubicBezTo>
                <a:cubicBezTo>
                  <a:pt x="789" y="614"/>
                  <a:pt x="829" y="659"/>
                  <a:pt x="882" y="691"/>
                </a:cubicBezTo>
                <a:cubicBezTo>
                  <a:pt x="935" y="724"/>
                  <a:pt x="995" y="740"/>
                  <a:pt x="1062" y="740"/>
                </a:cubicBezTo>
                <a:cubicBezTo>
                  <a:pt x="1125" y="740"/>
                  <a:pt x="1183" y="726"/>
                  <a:pt x="1236" y="696"/>
                </a:cubicBezTo>
                <a:cubicBezTo>
                  <a:pt x="1290" y="667"/>
                  <a:pt x="1332" y="623"/>
                  <a:pt x="1361" y="566"/>
                </a:cubicBezTo>
                <a:cubicBezTo>
                  <a:pt x="1390" y="509"/>
                  <a:pt x="1405" y="444"/>
                  <a:pt x="1405" y="371"/>
                </a:cubicBezTo>
                <a:cubicBezTo>
                  <a:pt x="1405" y="299"/>
                  <a:pt x="1391" y="235"/>
                  <a:pt x="1363" y="179"/>
                </a:cubicBezTo>
                <a:cubicBezTo>
                  <a:pt x="1335" y="122"/>
                  <a:pt x="1295" y="78"/>
                  <a:pt x="1242" y="47"/>
                </a:cubicBezTo>
                <a:cubicBezTo>
                  <a:pt x="1189" y="15"/>
                  <a:pt x="1129" y="0"/>
                  <a:pt x="1063" y="0"/>
                </a:cubicBezTo>
                <a:close/>
                <a:moveTo>
                  <a:pt x="3641" y="0"/>
                </a:moveTo>
                <a:cubicBezTo>
                  <a:pt x="3569" y="0"/>
                  <a:pt x="3506" y="15"/>
                  <a:pt x="3452" y="44"/>
                </a:cubicBezTo>
                <a:cubicBezTo>
                  <a:pt x="3397" y="73"/>
                  <a:pt x="3355" y="118"/>
                  <a:pt x="3326" y="179"/>
                </a:cubicBezTo>
                <a:cubicBezTo>
                  <a:pt x="3297" y="239"/>
                  <a:pt x="3282" y="304"/>
                  <a:pt x="3282" y="374"/>
                </a:cubicBezTo>
                <a:cubicBezTo>
                  <a:pt x="3282" y="444"/>
                  <a:pt x="3297" y="507"/>
                  <a:pt x="3326" y="564"/>
                </a:cubicBezTo>
                <a:cubicBezTo>
                  <a:pt x="3355" y="621"/>
                  <a:pt x="3399" y="665"/>
                  <a:pt x="3456" y="695"/>
                </a:cubicBezTo>
                <a:cubicBezTo>
                  <a:pt x="3514" y="725"/>
                  <a:pt x="3578" y="740"/>
                  <a:pt x="3648" y="740"/>
                </a:cubicBezTo>
                <a:cubicBezTo>
                  <a:pt x="3700" y="740"/>
                  <a:pt x="3751" y="731"/>
                  <a:pt x="3800" y="712"/>
                </a:cubicBezTo>
                <a:cubicBezTo>
                  <a:pt x="3850" y="693"/>
                  <a:pt x="3898" y="666"/>
                  <a:pt x="3944" y="628"/>
                </a:cubicBezTo>
                <a:lnTo>
                  <a:pt x="3944" y="363"/>
                </a:lnTo>
                <a:lnTo>
                  <a:pt x="3641" y="363"/>
                </a:lnTo>
                <a:lnTo>
                  <a:pt x="3641" y="447"/>
                </a:lnTo>
                <a:lnTo>
                  <a:pt x="3852" y="447"/>
                </a:lnTo>
                <a:lnTo>
                  <a:pt x="3852" y="581"/>
                </a:lnTo>
                <a:cubicBezTo>
                  <a:pt x="3831" y="598"/>
                  <a:pt x="3802" y="615"/>
                  <a:pt x="3763" y="631"/>
                </a:cubicBezTo>
                <a:cubicBezTo>
                  <a:pt x="3724" y="647"/>
                  <a:pt x="3684" y="655"/>
                  <a:pt x="3643" y="655"/>
                </a:cubicBezTo>
                <a:cubicBezTo>
                  <a:pt x="3595" y="655"/>
                  <a:pt x="3551" y="644"/>
                  <a:pt x="3509" y="624"/>
                </a:cubicBezTo>
                <a:cubicBezTo>
                  <a:pt x="3467" y="603"/>
                  <a:pt x="3435" y="571"/>
                  <a:pt x="3413" y="528"/>
                </a:cubicBezTo>
                <a:cubicBezTo>
                  <a:pt x="3391" y="485"/>
                  <a:pt x="3380" y="431"/>
                  <a:pt x="3380" y="368"/>
                </a:cubicBezTo>
                <a:cubicBezTo>
                  <a:pt x="3380" y="316"/>
                  <a:pt x="3389" y="268"/>
                  <a:pt x="3407" y="224"/>
                </a:cubicBezTo>
                <a:cubicBezTo>
                  <a:pt x="3418" y="198"/>
                  <a:pt x="3433" y="174"/>
                  <a:pt x="3452" y="153"/>
                </a:cubicBezTo>
                <a:cubicBezTo>
                  <a:pt x="3472" y="131"/>
                  <a:pt x="3497" y="114"/>
                  <a:pt x="3529" y="101"/>
                </a:cubicBezTo>
                <a:cubicBezTo>
                  <a:pt x="3560" y="88"/>
                  <a:pt x="3598" y="81"/>
                  <a:pt x="3641" y="81"/>
                </a:cubicBezTo>
                <a:cubicBezTo>
                  <a:pt x="3677" y="81"/>
                  <a:pt x="3710" y="87"/>
                  <a:pt x="3740" y="100"/>
                </a:cubicBezTo>
                <a:cubicBezTo>
                  <a:pt x="3769" y="112"/>
                  <a:pt x="3792" y="129"/>
                  <a:pt x="3808" y="150"/>
                </a:cubicBezTo>
                <a:cubicBezTo>
                  <a:pt x="3824" y="171"/>
                  <a:pt x="3837" y="199"/>
                  <a:pt x="3848" y="236"/>
                </a:cubicBezTo>
                <a:lnTo>
                  <a:pt x="3934" y="212"/>
                </a:lnTo>
                <a:cubicBezTo>
                  <a:pt x="3921" y="164"/>
                  <a:pt x="3903" y="125"/>
                  <a:pt x="3879" y="95"/>
                </a:cubicBezTo>
                <a:cubicBezTo>
                  <a:pt x="3856" y="65"/>
                  <a:pt x="3823" y="42"/>
                  <a:pt x="3781" y="25"/>
                </a:cubicBezTo>
                <a:cubicBezTo>
                  <a:pt x="3739" y="8"/>
                  <a:pt x="3692" y="0"/>
                  <a:pt x="3641" y="0"/>
                </a:cubicBezTo>
                <a:close/>
                <a:moveTo>
                  <a:pt x="9419" y="0"/>
                </a:moveTo>
                <a:cubicBezTo>
                  <a:pt x="9348" y="0"/>
                  <a:pt x="9285" y="15"/>
                  <a:pt x="9230" y="44"/>
                </a:cubicBezTo>
                <a:cubicBezTo>
                  <a:pt x="9176" y="73"/>
                  <a:pt x="9134" y="118"/>
                  <a:pt x="9105" y="179"/>
                </a:cubicBezTo>
                <a:cubicBezTo>
                  <a:pt x="9076" y="239"/>
                  <a:pt x="9061" y="304"/>
                  <a:pt x="9061" y="374"/>
                </a:cubicBezTo>
                <a:cubicBezTo>
                  <a:pt x="9061" y="444"/>
                  <a:pt x="9076" y="507"/>
                  <a:pt x="9105" y="564"/>
                </a:cubicBezTo>
                <a:cubicBezTo>
                  <a:pt x="9134" y="621"/>
                  <a:pt x="9178" y="665"/>
                  <a:pt x="9235" y="695"/>
                </a:cubicBezTo>
                <a:cubicBezTo>
                  <a:pt x="9293" y="725"/>
                  <a:pt x="9356" y="740"/>
                  <a:pt x="9427" y="740"/>
                </a:cubicBezTo>
                <a:cubicBezTo>
                  <a:pt x="9479" y="740"/>
                  <a:pt x="9530" y="731"/>
                  <a:pt x="9579" y="712"/>
                </a:cubicBezTo>
                <a:cubicBezTo>
                  <a:pt x="9629" y="693"/>
                  <a:pt x="9677" y="666"/>
                  <a:pt x="9723" y="628"/>
                </a:cubicBezTo>
                <a:lnTo>
                  <a:pt x="9723" y="363"/>
                </a:lnTo>
                <a:lnTo>
                  <a:pt x="9420" y="363"/>
                </a:lnTo>
                <a:lnTo>
                  <a:pt x="9420" y="447"/>
                </a:lnTo>
                <a:lnTo>
                  <a:pt x="9630" y="447"/>
                </a:lnTo>
                <a:lnTo>
                  <a:pt x="9630" y="581"/>
                </a:lnTo>
                <a:cubicBezTo>
                  <a:pt x="9610" y="598"/>
                  <a:pt x="9581" y="615"/>
                  <a:pt x="9541" y="631"/>
                </a:cubicBezTo>
                <a:cubicBezTo>
                  <a:pt x="9502" y="647"/>
                  <a:pt x="9462" y="655"/>
                  <a:pt x="9421" y="655"/>
                </a:cubicBezTo>
                <a:cubicBezTo>
                  <a:pt x="9374" y="655"/>
                  <a:pt x="9330" y="644"/>
                  <a:pt x="9288" y="624"/>
                </a:cubicBezTo>
                <a:cubicBezTo>
                  <a:pt x="9246" y="603"/>
                  <a:pt x="9214" y="571"/>
                  <a:pt x="9192" y="528"/>
                </a:cubicBezTo>
                <a:cubicBezTo>
                  <a:pt x="9170" y="485"/>
                  <a:pt x="9159" y="431"/>
                  <a:pt x="9159" y="368"/>
                </a:cubicBezTo>
                <a:cubicBezTo>
                  <a:pt x="9159" y="316"/>
                  <a:pt x="9168" y="268"/>
                  <a:pt x="9186" y="224"/>
                </a:cubicBezTo>
                <a:cubicBezTo>
                  <a:pt x="9197" y="198"/>
                  <a:pt x="9212" y="174"/>
                  <a:pt x="9231" y="153"/>
                </a:cubicBezTo>
                <a:cubicBezTo>
                  <a:pt x="9251" y="131"/>
                  <a:pt x="9276" y="114"/>
                  <a:pt x="9308" y="101"/>
                </a:cubicBezTo>
                <a:cubicBezTo>
                  <a:pt x="9339" y="88"/>
                  <a:pt x="9377" y="81"/>
                  <a:pt x="9420" y="81"/>
                </a:cubicBezTo>
                <a:cubicBezTo>
                  <a:pt x="9456" y="81"/>
                  <a:pt x="9489" y="87"/>
                  <a:pt x="9519" y="100"/>
                </a:cubicBezTo>
                <a:cubicBezTo>
                  <a:pt x="9548" y="112"/>
                  <a:pt x="9571" y="129"/>
                  <a:pt x="9587" y="150"/>
                </a:cubicBezTo>
                <a:cubicBezTo>
                  <a:pt x="9603" y="171"/>
                  <a:pt x="9616" y="199"/>
                  <a:pt x="9627" y="236"/>
                </a:cubicBezTo>
                <a:lnTo>
                  <a:pt x="9712" y="212"/>
                </a:lnTo>
                <a:cubicBezTo>
                  <a:pt x="9700" y="164"/>
                  <a:pt x="9682" y="125"/>
                  <a:pt x="9658" y="95"/>
                </a:cubicBezTo>
                <a:cubicBezTo>
                  <a:pt x="9634" y="65"/>
                  <a:pt x="9602" y="42"/>
                  <a:pt x="9560" y="25"/>
                </a:cubicBezTo>
                <a:cubicBezTo>
                  <a:pt x="9518" y="8"/>
                  <a:pt x="9471" y="0"/>
                  <a:pt x="9419" y="0"/>
                </a:cubicBezTo>
                <a:close/>
                <a:moveTo>
                  <a:pt x="10177" y="0"/>
                </a:moveTo>
                <a:cubicBezTo>
                  <a:pt x="10076" y="0"/>
                  <a:pt x="9993" y="33"/>
                  <a:pt x="9930" y="100"/>
                </a:cubicBezTo>
                <a:cubicBezTo>
                  <a:pt x="9866" y="168"/>
                  <a:pt x="9834" y="261"/>
                  <a:pt x="9834" y="379"/>
                </a:cubicBezTo>
                <a:cubicBezTo>
                  <a:pt x="9834" y="442"/>
                  <a:pt x="9848" y="502"/>
                  <a:pt x="9875" y="558"/>
                </a:cubicBezTo>
                <a:cubicBezTo>
                  <a:pt x="9902" y="614"/>
                  <a:pt x="9943" y="659"/>
                  <a:pt x="9996" y="691"/>
                </a:cubicBezTo>
                <a:cubicBezTo>
                  <a:pt x="10049" y="724"/>
                  <a:pt x="10109" y="740"/>
                  <a:pt x="10176" y="740"/>
                </a:cubicBezTo>
                <a:cubicBezTo>
                  <a:pt x="10238" y="740"/>
                  <a:pt x="10296" y="726"/>
                  <a:pt x="10350" y="696"/>
                </a:cubicBezTo>
                <a:cubicBezTo>
                  <a:pt x="10404" y="667"/>
                  <a:pt x="10445" y="623"/>
                  <a:pt x="10475" y="566"/>
                </a:cubicBezTo>
                <a:cubicBezTo>
                  <a:pt x="10504" y="509"/>
                  <a:pt x="10519" y="444"/>
                  <a:pt x="10519" y="371"/>
                </a:cubicBezTo>
                <a:cubicBezTo>
                  <a:pt x="10519" y="299"/>
                  <a:pt x="10505" y="235"/>
                  <a:pt x="10477" y="179"/>
                </a:cubicBezTo>
                <a:cubicBezTo>
                  <a:pt x="10449" y="122"/>
                  <a:pt x="10409" y="78"/>
                  <a:pt x="10355" y="47"/>
                </a:cubicBezTo>
                <a:cubicBezTo>
                  <a:pt x="10302" y="15"/>
                  <a:pt x="10243" y="0"/>
                  <a:pt x="10177" y="0"/>
                </a:cubicBezTo>
                <a:close/>
              </a:path>
            </a:pathLst>
          </a:custGeom>
          <a:solidFill>
            <a:schemeClr val="lt2"/>
          </a:solidFill>
          <a:ln w="19050" cap="flat">
            <a:solidFill>
              <a:schemeClr val="dk2"/>
            </a:solidFill>
            <a:prstDash val="solid"/>
            <a:round/>
            <a:headEnd type="none" w="med" len="med"/>
            <a:tailEnd type="none" w="med" len="med"/>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1262600"/>
            <a:ext cx="8229600" cy="1091700"/>
          </a:xfrm>
          <a:prstGeom prst="rect">
            <a:avLst/>
          </a:prstGeom>
        </p:spPr>
        <p:txBody>
          <a:bodyPr lIns="91425" tIns="91425" rIns="91425" bIns="91425" anchor="b" anchorCtr="0">
            <a:noAutofit/>
          </a:bodyPr>
          <a:lstStyle/>
          <a:p>
            <a:pPr algn="ctr">
              <a:spcBef>
                <a:spcPts val="0"/>
              </a:spcBef>
              <a:buNone/>
            </a:pPr>
            <a:r>
              <a:rPr lang="en" sz="6000"/>
              <a:t>What to Expect...</a:t>
            </a:r>
          </a:p>
        </p:txBody>
      </p:sp>
      <p:pic>
        <p:nvPicPr>
          <p:cNvPr id="56" name="Shape 56"/>
          <p:cNvPicPr preferRelativeResize="0"/>
          <p:nvPr/>
        </p:nvPicPr>
        <p:blipFill>
          <a:blip r:embed="rId3"/>
          <a:stretch>
            <a:fillRect/>
          </a:stretch>
        </p:blipFill>
        <p:spPr>
          <a:xfrm>
            <a:off x="2075901" y="3088022"/>
            <a:ext cx="4787450" cy="3190649"/>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199" y="431512"/>
            <a:ext cx="8229600" cy="1143000"/>
          </a:xfrm>
          <a:prstGeom prst="rect">
            <a:avLst/>
          </a:prstGeom>
        </p:spPr>
        <p:txBody>
          <a:bodyPr lIns="91425" tIns="91425" rIns="91425" bIns="91425" anchor="ctr" anchorCtr="0">
            <a:noAutofit/>
          </a:bodyPr>
          <a:lstStyle/>
          <a:p>
            <a:pPr marL="2286000" indent="0">
              <a:spcBef>
                <a:spcPts val="0"/>
              </a:spcBef>
              <a:buNone/>
            </a:pPr>
            <a:r>
              <a:rPr lang="en"/>
              <a:t>SUMMER READING     ASSIGNMENTS</a:t>
            </a:r>
          </a:p>
        </p:txBody>
      </p:sp>
      <p:sp>
        <p:nvSpPr>
          <p:cNvPr id="62" name="Shape 62"/>
          <p:cNvSpPr txBox="1">
            <a:spLocks noGrp="1"/>
          </p:cNvSpPr>
          <p:nvPr>
            <p:ph type="body" idx="1"/>
          </p:nvPr>
        </p:nvSpPr>
        <p:spPr>
          <a:xfrm>
            <a:off x="457200" y="1896274"/>
            <a:ext cx="8229600" cy="46715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Mandatory - comprises a large percentage of the Term 1 grade</a:t>
            </a:r>
          </a:p>
          <a:p>
            <a:pPr marL="457200" lvl="0" indent="-381000" rtl="0">
              <a:spcBef>
                <a:spcPts val="0"/>
              </a:spcBef>
              <a:buClr>
                <a:schemeClr val="dk1"/>
              </a:buClr>
              <a:buSzPct val="100000"/>
              <a:buFont typeface="Arial"/>
              <a:buChar char="●"/>
            </a:pPr>
            <a:r>
              <a:rPr lang="en" sz="2400"/>
              <a:t>Students will be tested on the material and will engage in projects and activities for which the reading is a prerequisite</a:t>
            </a:r>
          </a:p>
          <a:p>
            <a:pPr marL="457200" lvl="0" indent="-381000" rtl="0">
              <a:spcBef>
                <a:spcPts val="0"/>
              </a:spcBef>
              <a:buClr>
                <a:schemeClr val="dk1"/>
              </a:buClr>
              <a:buSzPct val="100000"/>
              <a:buFont typeface="Arial"/>
              <a:buChar char="●"/>
            </a:pPr>
            <a:r>
              <a:rPr lang="en" sz="2400"/>
              <a:t>No make-up opportunities or extensions will be available to stu</a:t>
            </a:r>
            <a:r>
              <a:rPr lang="en" sz="2400">
                <a:solidFill>
                  <a:srgbClr val="000000"/>
                </a:solidFill>
              </a:rPr>
              <a:t>dents who do not complete the summer reading assignments</a:t>
            </a:r>
          </a:p>
          <a:p>
            <a:pPr marL="457200" lvl="0" indent="-381000" rtl="0">
              <a:spcBef>
                <a:spcPts val="0"/>
              </a:spcBef>
              <a:buClr>
                <a:srgbClr val="000000"/>
              </a:buClr>
              <a:buSzPct val="133333"/>
              <a:buFont typeface="Arial"/>
              <a:buChar char="●"/>
            </a:pPr>
            <a:r>
              <a:rPr lang="en" sz="1800" b="1">
                <a:solidFill>
                  <a:srgbClr val="000000"/>
                </a:solidFill>
              </a:rPr>
              <a:t>Summer 2014 Standard level:</a:t>
            </a:r>
            <a:r>
              <a:rPr lang="en" sz="1800">
                <a:solidFill>
                  <a:srgbClr val="000000"/>
                </a:solidFill>
              </a:rPr>
              <a:t> </a:t>
            </a:r>
            <a:r>
              <a:rPr lang="en" sz="1800" u="sng">
                <a:solidFill>
                  <a:srgbClr val="000000"/>
                </a:solidFill>
              </a:rPr>
              <a:t>Tuesdays with Morrie</a:t>
            </a:r>
            <a:r>
              <a:rPr lang="en" sz="1800">
                <a:solidFill>
                  <a:srgbClr val="000000"/>
                </a:solidFill>
              </a:rPr>
              <a:t> by Mitch Albom; </a:t>
            </a:r>
            <a:r>
              <a:rPr lang="en" sz="1800" u="sng">
                <a:solidFill>
                  <a:srgbClr val="000000"/>
                </a:solidFill>
              </a:rPr>
              <a:t>The Book Thief</a:t>
            </a:r>
            <a:r>
              <a:rPr lang="en" sz="1800">
                <a:solidFill>
                  <a:srgbClr val="000000"/>
                </a:solidFill>
              </a:rPr>
              <a:t> by Markus Zusak</a:t>
            </a:r>
          </a:p>
          <a:p>
            <a:pPr marL="457200" lvl="0" indent="-381000">
              <a:spcBef>
                <a:spcPts val="0"/>
              </a:spcBef>
              <a:buClr>
                <a:srgbClr val="000000"/>
              </a:buClr>
              <a:buSzPct val="133333"/>
              <a:buFont typeface="Arial"/>
              <a:buChar char="●"/>
            </a:pPr>
            <a:r>
              <a:rPr lang="en" sz="1800" b="1">
                <a:solidFill>
                  <a:srgbClr val="000000"/>
                </a:solidFill>
              </a:rPr>
              <a:t>Summer 2014 Honors level:</a:t>
            </a:r>
            <a:r>
              <a:rPr lang="en" sz="1800">
                <a:solidFill>
                  <a:srgbClr val="000000"/>
                </a:solidFill>
              </a:rPr>
              <a:t> </a:t>
            </a:r>
            <a:r>
              <a:rPr lang="en" sz="1800" u="sng">
                <a:solidFill>
                  <a:srgbClr val="000000"/>
                </a:solidFill>
              </a:rPr>
              <a:t>Narrative of the Life of Frederick Douglass</a:t>
            </a:r>
            <a:r>
              <a:rPr lang="en" sz="1800">
                <a:solidFill>
                  <a:srgbClr val="000000"/>
                </a:solidFill>
              </a:rPr>
              <a:t> by Frederick Douglass; </a:t>
            </a:r>
            <a:r>
              <a:rPr lang="en" sz="1800" u="sng">
                <a:solidFill>
                  <a:srgbClr val="000000"/>
                </a:solidFill>
              </a:rPr>
              <a:t>Tuesdays with Morrie</a:t>
            </a:r>
            <a:r>
              <a:rPr lang="en" sz="1800">
                <a:solidFill>
                  <a:srgbClr val="000000"/>
                </a:solidFill>
              </a:rPr>
              <a:t> by Mitch Albom; </a:t>
            </a:r>
            <a:r>
              <a:rPr lang="en" sz="1800" u="sng">
                <a:solidFill>
                  <a:srgbClr val="000000"/>
                </a:solidFill>
              </a:rPr>
              <a:t>The Book Thief</a:t>
            </a:r>
            <a:r>
              <a:rPr lang="en" sz="1800">
                <a:solidFill>
                  <a:srgbClr val="000000"/>
                </a:solidFill>
              </a:rPr>
              <a:t> by Markus Zusak</a:t>
            </a:r>
          </a:p>
        </p:txBody>
      </p:sp>
      <p:pic>
        <p:nvPicPr>
          <p:cNvPr id="63" name="Shape 63"/>
          <p:cNvPicPr preferRelativeResize="0"/>
          <p:nvPr/>
        </p:nvPicPr>
        <p:blipFill>
          <a:blip r:embed="rId3"/>
          <a:stretch>
            <a:fillRect/>
          </a:stretch>
        </p:blipFill>
        <p:spPr>
          <a:xfrm>
            <a:off x="712762" y="272581"/>
            <a:ext cx="1460862" cy="1460862"/>
          </a:xfrm>
          <a:prstGeom prst="rect">
            <a:avLst/>
          </a:prstGeom>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838200" y="274637"/>
            <a:ext cx="7848599" cy="1143000"/>
          </a:xfrm>
          <a:prstGeom prst="rect">
            <a:avLst/>
          </a:prstGeom>
        </p:spPr>
        <p:txBody>
          <a:bodyPr lIns="91425" tIns="91425" rIns="91425" bIns="91425" anchor="ctr" anchorCtr="0">
            <a:noAutofit/>
          </a:bodyPr>
          <a:lstStyle/>
          <a:p>
            <a:pPr lvl="0" rtl="0">
              <a:spcBef>
                <a:spcPts val="0"/>
              </a:spcBef>
              <a:buNone/>
            </a:pPr>
            <a:r>
              <a:rPr lang="en"/>
              <a:t>HOMEWORK</a:t>
            </a:r>
          </a:p>
        </p:txBody>
      </p:sp>
      <p:sp>
        <p:nvSpPr>
          <p:cNvPr id="69" name="Shape 69"/>
          <p:cNvSpPr txBox="1">
            <a:spLocks noGrp="1"/>
          </p:cNvSpPr>
          <p:nvPr>
            <p:ph type="body" idx="1"/>
          </p:nvPr>
        </p:nvSpPr>
        <p:spPr>
          <a:xfrm>
            <a:off x="457200" y="1417650"/>
            <a:ext cx="8229600" cy="5150399"/>
          </a:xfrm>
          <a:prstGeom prst="rect">
            <a:avLst/>
          </a:prstGeom>
        </p:spPr>
        <p:txBody>
          <a:bodyPr lIns="91425" tIns="91425" rIns="91425" bIns="91425" anchor="t" anchorCtr="0">
            <a:noAutofit/>
          </a:bodyPr>
          <a:lstStyle/>
          <a:p>
            <a:pPr marL="457200" lvl="0" indent="-368300" rtl="0">
              <a:lnSpc>
                <a:spcPct val="115000"/>
              </a:lnSpc>
              <a:spcBef>
                <a:spcPts val="0"/>
              </a:spcBef>
              <a:buClr>
                <a:srgbClr val="000000"/>
              </a:buClr>
              <a:buSzPct val="91666"/>
              <a:buFont typeface="Arial"/>
              <a:buChar char="●"/>
            </a:pPr>
            <a:r>
              <a:rPr lang="en" sz="2400">
                <a:solidFill>
                  <a:srgbClr val="000000"/>
                </a:solidFill>
              </a:rPr>
              <a:t>As students age, the amount </a:t>
            </a:r>
            <a:br>
              <a:rPr lang="en" sz="2400">
                <a:solidFill>
                  <a:srgbClr val="000000"/>
                </a:solidFill>
              </a:rPr>
            </a:br>
            <a:r>
              <a:rPr lang="en" sz="2400">
                <a:solidFill>
                  <a:srgbClr val="000000"/>
                </a:solidFill>
              </a:rPr>
              <a:t>of responsibility increases</a:t>
            </a:r>
          </a:p>
          <a:p>
            <a:pPr marL="457200" lvl="0" indent="-368300" rtl="0">
              <a:lnSpc>
                <a:spcPct val="115000"/>
              </a:lnSpc>
              <a:spcBef>
                <a:spcPts val="0"/>
              </a:spcBef>
              <a:buClr>
                <a:srgbClr val="000000"/>
              </a:buClr>
              <a:buSzPct val="91666"/>
              <a:buFont typeface="Arial"/>
              <a:buChar char="●"/>
            </a:pPr>
            <a:r>
              <a:rPr lang="en" sz="2400">
                <a:solidFill>
                  <a:srgbClr val="000000"/>
                </a:solidFill>
              </a:rPr>
              <a:t>PLP students have reported experiencing a large jump in the amount and difficulty level of homework from 8th to 9th grade</a:t>
            </a:r>
          </a:p>
          <a:p>
            <a:pPr marL="457200" lvl="0" indent="-368300" rtl="0">
              <a:lnSpc>
                <a:spcPct val="115000"/>
              </a:lnSpc>
              <a:spcBef>
                <a:spcPts val="0"/>
              </a:spcBef>
              <a:buClr>
                <a:srgbClr val="000000"/>
              </a:buClr>
              <a:buSzPct val="91666"/>
              <a:buFont typeface="Arial"/>
              <a:buChar char="●"/>
            </a:pPr>
            <a:r>
              <a:rPr lang="en" sz="2400">
                <a:solidFill>
                  <a:srgbClr val="000000"/>
                </a:solidFill>
              </a:rPr>
              <a:t>The average student at PLP can expect about 2 hours of homework, on average, per night in the upper school</a:t>
            </a:r>
          </a:p>
          <a:p>
            <a:pPr marL="457200" lvl="0" indent="-368300" rtl="0">
              <a:lnSpc>
                <a:spcPct val="115000"/>
              </a:lnSpc>
              <a:spcBef>
                <a:spcPts val="0"/>
              </a:spcBef>
              <a:buClr>
                <a:srgbClr val="000000"/>
              </a:buClr>
              <a:buSzPct val="91666"/>
              <a:buFont typeface="Arial"/>
              <a:buChar char="●"/>
            </a:pPr>
            <a:r>
              <a:rPr lang="en" sz="2400">
                <a:solidFill>
                  <a:srgbClr val="000000"/>
                </a:solidFill>
              </a:rPr>
              <a:t>This workload will likely be heavier if your child is enrolled in all honors courses</a:t>
            </a:r>
            <a:r>
              <a:rPr lang="en" sz="2200">
                <a:solidFill>
                  <a:srgbClr val="000000"/>
                </a:solidFill>
              </a:rPr>
              <a:t> </a:t>
            </a:r>
            <a:r>
              <a:rPr lang="en" sz="1700">
                <a:solidFill>
                  <a:srgbClr val="000000"/>
                </a:solidFill>
              </a:rPr>
              <a:t>(NOTE: Students wishing to take all honors courses must be</a:t>
            </a:r>
            <a:r>
              <a:rPr lang="en" sz="1700" b="1">
                <a:solidFill>
                  <a:srgbClr val="000000"/>
                </a:solidFill>
              </a:rPr>
              <a:t> </a:t>
            </a:r>
            <a:r>
              <a:rPr lang="en" sz="1700">
                <a:solidFill>
                  <a:srgbClr val="000000"/>
                </a:solidFill>
              </a:rPr>
              <a:t>willing to put in the necessary time and work that accompanies an honors schedule - for some students this may mean a sacrifice of cutting back on athletics, clubs, jobs, or other extracurricular activities in order to maintain A's and B's)</a:t>
            </a:r>
          </a:p>
        </p:txBody>
      </p:sp>
      <p:pic>
        <p:nvPicPr>
          <p:cNvPr id="70" name="Shape 70"/>
          <p:cNvPicPr preferRelativeResize="0"/>
          <p:nvPr/>
        </p:nvPicPr>
        <p:blipFill>
          <a:blip r:embed="rId3"/>
          <a:stretch>
            <a:fillRect/>
          </a:stretch>
        </p:blipFill>
        <p:spPr>
          <a:xfrm>
            <a:off x="5404500" y="274649"/>
            <a:ext cx="2954800" cy="197872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457200" y="1620875"/>
            <a:ext cx="8229600" cy="5097600"/>
          </a:xfrm>
          <a:prstGeom prst="rect">
            <a:avLst/>
          </a:prstGeom>
        </p:spPr>
        <p:txBody>
          <a:bodyPr lIns="91425" tIns="91425" rIns="91425" bIns="91425" anchor="t" anchorCtr="0">
            <a:noAutofit/>
          </a:bodyPr>
          <a:lstStyle/>
          <a:p>
            <a:pPr marL="457200" lvl="0" indent="-342900" rtl="0">
              <a:lnSpc>
                <a:spcPct val="115000"/>
              </a:lnSpc>
              <a:spcBef>
                <a:spcPts val="0"/>
              </a:spcBef>
              <a:buClr>
                <a:srgbClr val="000000"/>
              </a:buClr>
              <a:buSzPct val="85714"/>
              <a:buFont typeface="Arial"/>
              <a:buChar char="●"/>
            </a:pPr>
            <a:r>
              <a:rPr lang="en" sz="2100">
                <a:solidFill>
                  <a:srgbClr val="000000"/>
                </a:solidFill>
              </a:rPr>
              <a:t>Homework may or may not be graded/monitored, but it is still essential to the learning process</a:t>
            </a:r>
          </a:p>
          <a:p>
            <a:pPr marL="457200" lvl="0" indent="-342900" rtl="0">
              <a:lnSpc>
                <a:spcPct val="115000"/>
              </a:lnSpc>
              <a:spcBef>
                <a:spcPts val="0"/>
              </a:spcBef>
              <a:buClr>
                <a:srgbClr val="000000"/>
              </a:buClr>
              <a:buSzPct val="85714"/>
              <a:buFont typeface="Arial"/>
              <a:buChar char="●"/>
            </a:pPr>
            <a:r>
              <a:rPr lang="en" sz="2100">
                <a:solidFill>
                  <a:srgbClr val="000000"/>
                </a:solidFill>
              </a:rPr>
              <a:t>Busy work is not assigned - every assignment facilitates learning and is expected to be completed, whether or not it is graded</a:t>
            </a:r>
          </a:p>
          <a:p>
            <a:pPr marL="457200" lvl="0" indent="-342900" rtl="0">
              <a:lnSpc>
                <a:spcPct val="115000"/>
              </a:lnSpc>
              <a:spcBef>
                <a:spcPts val="0"/>
              </a:spcBef>
              <a:buClr>
                <a:srgbClr val="000000"/>
              </a:buClr>
              <a:buSzPct val="85714"/>
              <a:buFont typeface="Arial"/>
              <a:buChar char="●"/>
            </a:pPr>
            <a:r>
              <a:rPr lang="en" sz="2100">
                <a:solidFill>
                  <a:srgbClr val="000000"/>
                </a:solidFill>
              </a:rPr>
              <a:t>If HW is not graded, students must become self-accountable and continue doing it anyway. This can be a very challenging skill for students to learn. It cannot be taught; they must develop this essential skill through repeated practice.</a:t>
            </a:r>
          </a:p>
          <a:p>
            <a:pPr marL="457200" lvl="0" indent="-342900" rtl="0">
              <a:lnSpc>
                <a:spcPct val="115000"/>
              </a:lnSpc>
              <a:spcBef>
                <a:spcPts val="0"/>
              </a:spcBef>
              <a:buClr>
                <a:srgbClr val="000000"/>
              </a:buClr>
              <a:buSzPct val="85714"/>
              <a:buFont typeface="Arial"/>
              <a:buChar char="●"/>
            </a:pPr>
            <a:r>
              <a:rPr lang="en" sz="2100">
                <a:solidFill>
                  <a:srgbClr val="000000"/>
                </a:solidFill>
              </a:rPr>
              <a:t>On any given night, "if they aren’t doing </a:t>
            </a:r>
            <a:r>
              <a:rPr lang="en" sz="2100" i="1">
                <a:solidFill>
                  <a:srgbClr val="000000"/>
                </a:solidFill>
              </a:rPr>
              <a:t>something</a:t>
            </a:r>
            <a:r>
              <a:rPr lang="en" sz="2100">
                <a:solidFill>
                  <a:srgbClr val="000000"/>
                </a:solidFill>
              </a:rPr>
              <a:t>, they’re doing something wrong." Homework and studying should occur EVERY night. Some nights may have a lighter workload than other nights, but it is extremely rare for a student to not have homework in any class on a given night.</a:t>
            </a:r>
          </a:p>
          <a:p>
            <a:pPr>
              <a:spcBef>
                <a:spcPts val="0"/>
              </a:spcBef>
              <a:buNone/>
            </a:pPr>
            <a:endParaRPr sz="2100"/>
          </a:p>
        </p:txBody>
      </p:sp>
      <p:sp>
        <p:nvSpPr>
          <p:cNvPr id="76" name="Shape 76"/>
          <p:cNvSpPr txBox="1">
            <a:spLocks noGrp="1"/>
          </p:cNvSpPr>
          <p:nvPr>
            <p:ph type="title"/>
          </p:nvPr>
        </p:nvSpPr>
        <p:spPr>
          <a:xfrm>
            <a:off x="877887" y="274637"/>
            <a:ext cx="7808999" cy="1143000"/>
          </a:xfrm>
          <a:prstGeom prst="rect">
            <a:avLst/>
          </a:prstGeom>
        </p:spPr>
        <p:txBody>
          <a:bodyPr lIns="91425" tIns="91425" rIns="91425" bIns="91425" anchor="ctr" anchorCtr="0">
            <a:noAutofit/>
          </a:bodyPr>
          <a:lstStyle/>
          <a:p>
            <a:pPr lvl="0" rtl="0">
              <a:spcBef>
                <a:spcPts val="0"/>
              </a:spcBef>
              <a:buNone/>
            </a:pPr>
            <a:r>
              <a:rPr lang="en"/>
              <a:t>HOMEWORK</a:t>
            </a:r>
          </a:p>
        </p:txBody>
      </p:sp>
      <p:pic>
        <p:nvPicPr>
          <p:cNvPr id="77" name="Shape 77"/>
          <p:cNvPicPr preferRelativeResize="0"/>
          <p:nvPr/>
        </p:nvPicPr>
        <p:blipFill>
          <a:blip r:embed="rId3"/>
          <a:stretch>
            <a:fillRect/>
          </a:stretch>
        </p:blipFill>
        <p:spPr>
          <a:xfrm>
            <a:off x="5151678" y="142081"/>
            <a:ext cx="3465270" cy="1408112"/>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3400</Words>
  <Application>Microsoft Office PowerPoint</Application>
  <PresentationFormat>On-screen Show (4:3)</PresentationFormat>
  <Paragraphs>245</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Custom Theme</vt:lpstr>
      <vt:lpstr>The Freshman Shock: </vt:lpstr>
      <vt:lpstr>Slide 2</vt:lpstr>
      <vt:lpstr>COLLEGE-PREP RIGOR</vt:lpstr>
      <vt:lpstr>COLLEGE-PREP RIGOR</vt:lpstr>
      <vt:lpstr>Slide 5</vt:lpstr>
      <vt:lpstr>What to Expect...</vt:lpstr>
      <vt:lpstr>SUMMER READING     ASSIGNMENTS</vt:lpstr>
      <vt:lpstr>HOMEWORK</vt:lpstr>
      <vt:lpstr>HOMEWORK</vt:lpstr>
      <vt:lpstr>HOMEWORK - how parents can help</vt:lpstr>
      <vt:lpstr>Example</vt:lpstr>
      <vt:lpstr>HOMEWORK - how parents can help</vt:lpstr>
      <vt:lpstr>HOMEWORK - how parents can help</vt:lpstr>
      <vt:lpstr>STUDYING</vt:lpstr>
      <vt:lpstr>STUDYING</vt:lpstr>
      <vt:lpstr>STUDYING - how parents can help</vt:lpstr>
      <vt:lpstr>STUDYING - how parents can help</vt:lpstr>
      <vt:lpstr>Keeping Track of Daily Assignments</vt:lpstr>
      <vt:lpstr>Home Base and Edmodo</vt:lpstr>
      <vt:lpstr>MATH (9th grade vs. 8th grade)</vt:lpstr>
      <vt:lpstr>The New Math Courses</vt:lpstr>
      <vt:lpstr>MATH (9th grade vs. 8th grade)</vt:lpstr>
      <vt:lpstr>ENGLISH (9th grade vs. 8th grade)</vt:lpstr>
      <vt:lpstr>SCIENCE (9th grade vs. 8th grade)</vt:lpstr>
      <vt:lpstr>SOCIAL STUDIES (9th grd vs. 8th grd)</vt:lpstr>
      <vt:lpstr>SPANISH (9th grade vs. 8th grade)</vt:lpstr>
      <vt:lpstr>FINE ARTS (9th grade vs. 8th grade)</vt:lpstr>
      <vt:lpstr>FINE ARTS (9th grade vs. 8th grade)</vt:lpstr>
      <vt:lpstr>A Parent's Role in Ensuring Assignment Completion</vt:lpstr>
      <vt:lpstr>A Parent's Role in Ensuring Assignment Completion</vt:lpstr>
      <vt:lpstr>If your child is NOT doing their assignments...</vt:lpstr>
      <vt:lpstr>Assessing Your Child's Readiness for US</vt:lpstr>
      <vt:lpstr>Slide 33</vt:lpstr>
      <vt:lpstr>So how can I help my child get there?</vt:lpstr>
      <vt:lpstr>So how can I help my child get there?</vt:lpstr>
      <vt:lpstr>So how can I help my child get there?</vt:lpstr>
      <vt:lpstr>College Planning Essentials</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Freshman Shock: </dc:title>
  <dc:creator>Whitney Triplett</dc:creator>
  <cp:lastModifiedBy>wtriplett</cp:lastModifiedBy>
  <cp:revision>1</cp:revision>
  <dcterms:modified xsi:type="dcterms:W3CDTF">2014-06-11T18:40:53Z</dcterms:modified>
</cp:coreProperties>
</file>