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C0A51EB8-EC13-425F-B571-A1481B21CE64}">
  <a:tblStyle styleId="{C0A51EB8-EC13-425F-B571-A1481B21CE64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triplett@pinelakeprep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799" y="834940"/>
            <a:ext cx="7772400" cy="898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 Email or Not to Email: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238975" y="1733150"/>
            <a:ext cx="8683199" cy="121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800" b="1">
                <a:solidFill>
                  <a:srgbClr val="000000"/>
                </a:solidFill>
              </a:rPr>
              <a:t>How Parent-School and Parent-Child Communication Changes in Upper School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1200"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/>
          <p:nvPr/>
        </p:nvSpPr>
        <p:spPr>
          <a:xfrm>
            <a:off x="440550" y="6096000"/>
            <a:ext cx="8262900" cy="452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600" i="1"/>
              <a:t>This presentation will be posted on the Upper School Counseling Service page</a:t>
            </a: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452148" y="3708738"/>
            <a:ext cx="2239709" cy="199981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3302250" y="2951450"/>
            <a:ext cx="2539499" cy="45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Thursday, May 1st, 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282450"/>
            <a:ext cx="8229600" cy="619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</a:rPr>
              <a:t>It is VITAL that adults remain calm when imposing a logical consequence, or else it may come across as revenge to the teen</a:t>
            </a:r>
          </a:p>
          <a:p>
            <a:pPr lvl="0" rtl="0">
              <a:spcBef>
                <a:spcPts val="0"/>
              </a:spcBef>
              <a:buNone/>
            </a:pPr>
            <a:endParaRPr sz="800">
              <a:solidFill>
                <a:srgbClr val="000000"/>
              </a:solidFill>
            </a:endParaRP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</a:rPr>
              <a:t>It is VITAL that whenever a consequence is imposed, the student has the ability and understanding of what they must do to earn the privilege back - otherwise, they have no incentive to change the undesired behavior</a:t>
            </a:r>
          </a:p>
          <a:p>
            <a:pPr marL="914400" lvl="1" indent="-3937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00">
                <a:solidFill>
                  <a:srgbClr val="000000"/>
                </a:solidFill>
              </a:rPr>
              <a:t>ex. teen must make up all missing assignments by Friday at 3pm in order to earn back ability to practice and participate in matches next week</a:t>
            </a:r>
          </a:p>
          <a:p>
            <a:pPr marL="0" lvl="0" indent="0" rtl="0">
              <a:spcBef>
                <a:spcPts val="0"/>
              </a:spcBef>
              <a:buNone/>
            </a:pPr>
            <a:endParaRPr sz="800">
              <a:solidFill>
                <a:srgbClr val="000000"/>
              </a:solidFill>
            </a:endParaRP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</a:rPr>
              <a:t>Short-term consequences (i.e. days or a week) often work more effectively than long-term consequences (i.e. month, term, semester) - teens think in the "here and now"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6598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Parental Involvement in Upper School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School-Parent communication is still very important in upper school, even though students are becoming more self-directed and independent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However, the type of involvement changes from more direct to more indirect and "behind-the-scenes"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Parental role changes from the child's "personal manager" to more of a "mentor" and occasional advocate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111850"/>
            <a:ext cx="8229600" cy="1057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Parental Involvement in US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169649"/>
            <a:ext cx="8229600" cy="539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rgbClr val="000000"/>
                </a:solidFill>
              </a:rPr>
              <a:t>Attend </a:t>
            </a:r>
            <a:r>
              <a:rPr lang="en" sz="2400">
                <a:solidFill>
                  <a:srgbClr val="000000"/>
                </a:solidFill>
              </a:rPr>
              <a:t>curriculum night, athletic events, performing arts events, college planning night, and other school events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rgbClr val="000000"/>
                </a:solidFill>
              </a:rPr>
              <a:t>Contribute </a:t>
            </a:r>
            <a:r>
              <a:rPr lang="en" sz="2400">
                <a:solidFill>
                  <a:srgbClr val="000000"/>
                </a:solidFill>
              </a:rPr>
              <a:t>to PLP in ways that are a </a:t>
            </a:r>
            <a:r>
              <a:rPr lang="en" sz="2400" b="1">
                <a:solidFill>
                  <a:srgbClr val="000000"/>
                </a:solidFill>
              </a:rPr>
              <a:t>natural fit</a:t>
            </a:r>
            <a:r>
              <a:rPr lang="en" sz="2400">
                <a:solidFill>
                  <a:srgbClr val="000000"/>
                </a:solidFill>
              </a:rPr>
              <a:t> for you and your family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Take your teen on </a:t>
            </a:r>
            <a:r>
              <a:rPr lang="en" sz="2400" b="1">
                <a:solidFill>
                  <a:srgbClr val="000000"/>
                </a:solidFill>
              </a:rPr>
              <a:t>college tours</a:t>
            </a:r>
            <a:r>
              <a:rPr lang="en" sz="2400">
                <a:solidFill>
                  <a:srgbClr val="000000"/>
                </a:solidFill>
              </a:rPr>
              <a:t> beginning freshman year, so they can start to make the connection between what they are doing in school and the end-goal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rgbClr val="000000"/>
                </a:solidFill>
              </a:rPr>
              <a:t>Ask your child open-ended questions</a:t>
            </a:r>
            <a:r>
              <a:rPr lang="en" sz="2400">
                <a:solidFill>
                  <a:srgbClr val="000000"/>
                </a:solidFill>
              </a:rPr>
              <a:t> about what’s happening at school each day 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What was the most important thing that happened today?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What did you enjoy about today?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What challenges did you have today?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What did you do well today?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105325"/>
            <a:ext cx="8686800" cy="546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Use Home Base as a </a:t>
            </a:r>
            <a:r>
              <a:rPr lang="en" b="1">
                <a:latin typeface="Droid Sans"/>
                <a:ea typeface="Droid Sans"/>
                <a:cs typeface="Droid Sans"/>
                <a:sym typeface="Droid Sans"/>
              </a:rPr>
              <a:t>conversation starter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Agree with your teen on a good time for you and him/her to check it together weekly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Ask open-ended questions about his/her progress: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000"/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What did you do well this week?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What can you do better next week?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What are your target grades in each class? Are those the grades you need to get into the colleges you're interested in?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What do you need to do to reach your target grades?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What help might you need along the way?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93099" cy="1105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987200"/>
            <a:ext cx="8686800" cy="558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Try to avoid checking Home Base on your own, as that is often viewed as an invasion of privacy by adolescents, even if warranted. </a:t>
            </a:r>
            <a:r>
              <a:rPr lang="en" sz="2800" b="1"/>
              <a:t>Always try to check it WITH your child.</a:t>
            </a:r>
          </a:p>
          <a:p>
            <a:pPr marL="457200" lvl="0" indent="-40640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Freshmen students should check Home Base and Edmodo daily</a:t>
            </a:r>
          </a:p>
          <a:p>
            <a:pPr marL="457200" lvl="0" indent="-40640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Parents can check as often as needed for their particular child, with the goal of moving the student toward self-regulation and independence</a:t>
            </a:r>
          </a:p>
          <a:p>
            <a:pPr marL="914400" lvl="1" indent="-40640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116666"/>
              <a:buFont typeface="Courier New"/>
              <a:buChar char="o"/>
            </a:pPr>
            <a:r>
              <a:rPr lang="en" sz="2400"/>
              <a:t>Good rule of thumb for the majority of parents of freshmen is once/twice weekly for the 1</a:t>
            </a:r>
            <a:r>
              <a:rPr lang="en" sz="2400" baseline="30000"/>
              <a:t>st</a:t>
            </a:r>
            <a:r>
              <a:rPr lang="en" sz="2400"/>
              <a:t> semester and once weekly for 2</a:t>
            </a:r>
            <a:r>
              <a:rPr lang="en" sz="2400" baseline="30000"/>
              <a:t>nd</a:t>
            </a:r>
            <a:r>
              <a:rPr lang="en" sz="2400"/>
              <a:t> semester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93099" cy="1105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7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"/>
              <a:t>Parent-AP Communication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308975"/>
            <a:ext cx="8229600" cy="525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000000"/>
                </a:solidFill>
              </a:rPr>
              <a:t>How will US APs communicate with me about my child’s grades?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The </a:t>
            </a:r>
            <a:r>
              <a:rPr lang="en" u="sng">
                <a:solidFill>
                  <a:srgbClr val="000000"/>
                </a:solidFill>
              </a:rPr>
              <a:t>main</a:t>
            </a:r>
            <a:r>
              <a:rPr lang="en">
                <a:solidFill>
                  <a:srgbClr val="000000"/>
                </a:solidFill>
              </a:rPr>
              <a:t> source of communication is Home Base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Grades are typically posted on a weekly basis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Report cards - each term is considered a "checkpoint" with the final overall grade occurring in May (the </a:t>
            </a:r>
            <a:r>
              <a:rPr lang="en" u="sng"/>
              <a:t>final</a:t>
            </a:r>
            <a:r>
              <a:rPr lang="en"/>
              <a:t> grade is the only grade that goes on the transcript - colleges will NOT see </a:t>
            </a:r>
            <a:r>
              <a:rPr lang="en" u="sng"/>
              <a:t>quarter</a:t>
            </a:r>
            <a:r>
              <a:rPr lang="en"/>
              <a:t> grades)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7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/>
              <a:t>Parent-AP Communication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308975"/>
            <a:ext cx="8229600" cy="525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000000"/>
                </a:solidFill>
              </a:rPr>
              <a:t>How will US APs communicate with me about my child’s grades?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i="1">
              <a:solidFill>
                <a:srgbClr val="000000"/>
              </a:solidFill>
            </a:endParaRP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APs may email parents if there are chronic failing grades, chronic absences/tardies or consistent missing assignments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For this age group, APs do not contact parents every time an assignment is missed or a low grade is earned, since students are expected and being actively taught to self-monitor and problem-solve issues - experiencing a grade drop often helps students to self-correct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Parent-AP Communication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i="1"/>
              <a:t>How can I contact an AP if I have a concern?</a:t>
            </a:r>
          </a:p>
          <a:p>
            <a:pPr marL="457200" lvl="0" indent="-40005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700"/>
              <a:t>Email is the best way!</a:t>
            </a:r>
          </a:p>
          <a:p>
            <a:pPr marL="457200" lvl="0" indent="-4000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700">
                <a:solidFill>
                  <a:srgbClr val="000000"/>
                </a:solidFill>
              </a:rPr>
              <a:t>When approaching an AP about a situation, keep in mind that there are usually more details that both the AP and parents are unaware of - effective communication serves to get everyone on the same page</a:t>
            </a:r>
          </a:p>
          <a:p>
            <a:pPr marL="457200" lvl="0" indent="-4000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700">
                <a:solidFill>
                  <a:srgbClr val="000000"/>
                </a:solidFill>
              </a:rPr>
              <a:t>APs and parents are on the same side and are partners in helping your child succeed</a:t>
            </a:r>
          </a:p>
          <a:p>
            <a:pPr marL="457200" lvl="0" indent="-4000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700">
                <a:solidFill>
                  <a:srgbClr val="000000"/>
                </a:solidFill>
              </a:rPr>
              <a:t>Open communication and open minds are vital to this process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34352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Student-Directed Problem-Solving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384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Developmentally appropriate for 9th-12th graders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Appropriate in most situations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Help your child to find the proper channel for assistance</a:t>
            </a:r>
          </a:p>
          <a:p>
            <a:pPr marL="457200" lvl="0" indent="-3683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Parents should become involved after the student has made a thorough attempt to problem solve on their own first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995700" y="0"/>
            <a:ext cx="513232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 rot="-895845">
            <a:off x="7241033" y="353706"/>
            <a:ext cx="1677847" cy="984863"/>
          </a:xfrm>
          <a:prstGeom prst="rect">
            <a:avLst/>
          </a:prstGeom>
          <a:noFill/>
          <a:ln w="38100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Counselors are trained "troubleshooters!"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Importance of Student-Directed Problem-Solving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Gain confidence in themselves to handle personal struggles. Empowering!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Important practice for handling larger problems in the future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Can apply these learned skills to social life, college decisions, family situations, etc.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Promotes independence and self-sustainability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</a:rPr>
              <a:t>These are required skills/characteristics for success in college, so they must practice them now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It's also important for them to know their parents are available to help if they ever have a problem they don't know how to handle on their own!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3000" b="0" i="1">
              <a:solidFill>
                <a:srgbClr val="7F6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b="0" i="1">
              <a:solidFill>
                <a:srgbClr val="7F6000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905300" y="919125"/>
            <a:ext cx="7554599" cy="496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i="1">
                <a:solidFill>
                  <a:srgbClr val="000000"/>
                </a:solidFill>
              </a:rPr>
              <a:t>"As parents, our need is to be needed. As teenagers, their need is to not need us. This conflict is real; we experience it daily as we help those we love become independent of us."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1">
              <a:solidFill>
                <a:srgbClr val="000000"/>
              </a:solidFill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1">
              <a:solidFill>
                <a:srgbClr val="000000"/>
              </a:solidFill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rgbClr val="000000"/>
                </a:solidFill>
              </a:rPr>
              <a:t>~Dr. Haim Ginott, author of </a:t>
            </a:r>
            <a:r>
              <a:rPr lang="en" sz="1800" i="1" u="sng">
                <a:solidFill>
                  <a:srgbClr val="000000"/>
                </a:solidFill>
              </a:rPr>
              <a:t>Between Parent and Teenager</a:t>
            </a:r>
            <a:r>
              <a:rPr lang="en" sz="1800" i="1">
                <a:solidFill>
                  <a:srgbClr val="000000"/>
                </a:solidFill>
              </a:rPr>
              <a:t> (1969), 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rgbClr val="000000"/>
                </a:solidFill>
              </a:rPr>
              <a:t>as quoted in </a:t>
            </a:r>
            <a:r>
              <a:rPr lang="en" sz="1800" i="1" u="sng">
                <a:solidFill>
                  <a:srgbClr val="000000"/>
                </a:solidFill>
              </a:rPr>
              <a:t>How to Talk to Teens will Listen and Listen so Teens will Talk</a:t>
            </a:r>
            <a:r>
              <a:rPr lang="en" sz="1800" i="1">
                <a:solidFill>
                  <a:srgbClr val="000000"/>
                </a:solidFill>
              </a:rPr>
              <a:t> (Faber and Mazlish, 2005)</a:t>
            </a:r>
          </a:p>
        </p:txBody>
      </p:sp>
      <p:sp>
        <p:nvSpPr>
          <p:cNvPr id="34" name="Shape 34"/>
          <p:cNvSpPr/>
          <p:nvPr/>
        </p:nvSpPr>
        <p:spPr>
          <a:xfrm rot="2063601">
            <a:off x="598448" y="5253258"/>
            <a:ext cx="1721808" cy="1032902"/>
          </a:xfrm>
          <a:prstGeom prst="upArrowCallout">
            <a:avLst>
              <a:gd name="adj1" fmla="val 13267"/>
              <a:gd name="adj2" fmla="val 25000"/>
              <a:gd name="adj3" fmla="val 23213"/>
              <a:gd name="adj4" fmla="val 5341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Great reads!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Shape 144"/>
          <p:cNvGraphicFramePr/>
          <p:nvPr/>
        </p:nvGraphicFramePr>
        <p:xfrm>
          <a:off x="404800" y="86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{C0A51EB8-EC13-425F-B571-A1481B21CE64}</a:tableStyleId>
              </a:tblPr>
              <a:tblGrid>
                <a:gridCol w="4246575"/>
                <a:gridCol w="4246575"/>
              </a:tblGrid>
              <a:tr h="9356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 b="1"/>
                        <a:t>Student Initiates Problem-Solving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400" b="1"/>
                        <a:t>Parent Initiates Problem-Solving</a:t>
                      </a:r>
                    </a:p>
                  </a:txBody>
                  <a:tcPr marL="91425" marR="91425" marT="91425" marB="91425"/>
                </a:tc>
              </a:tr>
              <a:tr h="4800625">
                <a:tc>
                  <a:txBody>
                    <a:bodyPr/>
                    <a:lstStyle/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Forgot homework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Has a question about the assignment or homework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Does not understand the material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Fails a test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Needs tutoring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Difficulty getting along with the teacher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Was absent, needs make-up work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Difficulty navigating Edmodo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Distracted in class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Experiencing test anxiety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Experiencing a conflict with a classmate or peer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Poor organizational skills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Needs help with study skills or test-taking strategies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Possible undiagnosed learning disability, medical issue  or psychiatric issue that impedes learning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Student borderline/failing in </a:t>
                      </a:r>
                      <a:r>
                        <a:rPr lang="en" sz="1800" i="1"/>
                        <a:t>multiple </a:t>
                      </a:r>
                      <a:r>
                        <a:rPr lang="en" sz="1800"/>
                        <a:t>classes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Attendance issues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Severe discipline issue(s)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Inappropriate conduct by an AP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en" sz="1800"/>
                        <a:t>Student is struggling with a chronic issue in which he/she has made multiple attempts to troubleshoot on his/her own unsuccessfully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45" name="Shape 145"/>
          <p:cNvSpPr txBox="1"/>
          <p:nvPr/>
        </p:nvSpPr>
        <p:spPr>
          <a:xfrm>
            <a:off x="404800" y="158750"/>
            <a:ext cx="4778400" cy="555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Examples...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96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Case Study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171637"/>
            <a:ext cx="8229600" cy="526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Toward the end of the second term, your son John tells you he "doesn't get math" and "just isn't a math person." His grades are lower than you think he is capable of earning. Here are some open-ended questions you ask him to help point him in the right direction:</a:t>
            </a:r>
          </a:p>
          <a:p>
            <a:pPr marL="457200" lvl="0" indent="-3873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500"/>
              <a:t>When did the problem start?</a:t>
            </a:r>
          </a:p>
          <a:p>
            <a:pPr marL="457200" lvl="0" indent="-3873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500"/>
              <a:t>What topics or units in your math class do you not understand?</a:t>
            </a:r>
          </a:p>
          <a:p>
            <a:pPr marL="457200" lvl="0" indent="-3873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500"/>
              <a:t>What have you done so far to try and learn the material?</a:t>
            </a:r>
          </a:p>
          <a:p>
            <a:pPr marL="457200" lvl="0" indent="-3873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500"/>
              <a:t>Who have you talked to about this problem?</a:t>
            </a:r>
          </a:p>
          <a:p>
            <a:pPr marL="457200" lvl="0" indent="-3873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500"/>
              <a:t>Who </a:t>
            </a:r>
            <a:r>
              <a:rPr lang="en" sz="2500" i="1"/>
              <a:t>can </a:t>
            </a:r>
            <a:r>
              <a:rPr lang="en" sz="2500"/>
              <a:t>you talk to about this problem?</a:t>
            </a:r>
          </a:p>
          <a:p>
            <a:pPr marL="457200" lvl="0" indent="-38735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500"/>
              <a:t>Where can you go at PLP to get extra help with this problem?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865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Wrapping up...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327550"/>
            <a:ext cx="8229600" cy="524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Remain involved, even though the </a:t>
            </a:r>
            <a:r>
              <a:rPr lang="en" i="1"/>
              <a:t>type </a:t>
            </a:r>
            <a:r>
              <a:rPr lang="en"/>
              <a:t>of involvement changes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Help your child develop their problem-solving and conflict resolution skills by encouraging them to attempt to solve problems on their own first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When your child is faced with a problem, determine at what point you should step in to assist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Always feel free to contact an AP with questions or concerns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Shape 1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6375" y="2016125"/>
            <a:ext cx="3651249" cy="3651814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1738325" y="539750"/>
            <a:ext cx="5889599" cy="849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Thank you for working with PLP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/>
              <a:t>as partners in your child's education!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81000" y="6246812"/>
            <a:ext cx="8461199" cy="436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Questions? Please contact Whitney Triplett, Upper School Counselor, at </a:t>
            </a:r>
            <a:r>
              <a:rPr lang="en" u="sng">
                <a:solidFill>
                  <a:schemeClr val="hlink"/>
                </a:solidFill>
                <a:hlinkClick r:id="rId4"/>
              </a:rPr>
              <a:t>wtriplett@pinelakeprep.org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7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COLLEGE IS THE EXPECTATION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45550"/>
            <a:ext cx="8601599" cy="5322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/>
              <a:t>PLP academic partners have a variety of teaching philosophies and methods, but every single AP's ultimate end-goal is to prepare their students to be </a:t>
            </a:r>
            <a:r>
              <a:rPr lang="en" sz="2500" b="1"/>
              <a:t>successful in college from day one</a:t>
            </a:r>
          </a:p>
          <a:p>
            <a:pPr marL="457200" lvl="0" indent="-38735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 b="1"/>
              <a:t>Upper school is the LAST STOP</a:t>
            </a:r>
            <a:r>
              <a:rPr lang="en" sz="2500"/>
              <a:t> before students are in the tougher, less supportive, less forgiving, more expensive college environment</a:t>
            </a:r>
          </a:p>
          <a:p>
            <a:pPr marL="457200" lvl="0" indent="-38735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 b="1"/>
              <a:t>Upper school is an immersion experience</a:t>
            </a:r>
            <a:r>
              <a:rPr lang="en" sz="2500"/>
              <a:t> - </a:t>
            </a:r>
          </a:p>
          <a:p>
            <a:pPr marL="914400" lvl="1" indent="-387350" rtl="0">
              <a:spcBef>
                <a:spcPts val="10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500"/>
              <a:t>Culture of academic rigor, high expectations, engagement, tough love...</a:t>
            </a:r>
          </a:p>
          <a:p>
            <a:pPr marL="914400" lvl="1" indent="-387350" rtl="0">
              <a:spcBef>
                <a:spcPts val="10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500"/>
              <a:t>WITH support, encouragement, nurturing environment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1893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9th Grade: A Year of Great Change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484400"/>
            <a:ext cx="8430900" cy="50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Everything seems new to students: school, peers, relationships, expectations, interests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Relationship dynamics between adolescents and parents begin/continue to change and can seem sudden and/or extreme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Each teen is an individual with a unique personality and special interests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Understanding normal developmental changes in teens can help parents interact with their child more effectively and know when to "step in" versus encouraging their child to manage their own problems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65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Normal Developmental Changes in Teens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28499"/>
            <a:ext cx="8229600" cy="533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Struggle with a sense of identity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Tendency to return to childish behavior when stressed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Increased and sometimes intense need to feel separate from family and accepted by peers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Rule and limit testing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Realization that parents aren't perfect and have faults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Capacity for abstract thought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Development of ideals/values/selection of role models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Worries about being normal, but a need to be unique and special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Mostly interested in the present, with limited thought of the future (can impede ability to think things through)</a:t>
            </a:r>
          </a:p>
          <a:p>
            <a:pPr marL="457200" lvl="0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Ability to think and argue logically is often well developed at this age - can be stressful for adults at times :)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Communicating with Teens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350655"/>
            <a:ext cx="8229600" cy="521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</a:rPr>
              <a:t>Our two greatest tools are:</a:t>
            </a:r>
          </a:p>
          <a:p>
            <a:pPr marL="9144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 b="1">
                <a:solidFill>
                  <a:srgbClr val="000000"/>
                </a:solidFill>
              </a:rPr>
              <a:t>Effective modeling</a:t>
            </a:r>
            <a:r>
              <a:rPr lang="en" sz="2400">
                <a:solidFill>
                  <a:srgbClr val="000000"/>
                </a:solidFill>
              </a:rPr>
              <a:t> - actions speak much louder than words to teenagers</a:t>
            </a:r>
          </a:p>
          <a:p>
            <a:pPr marL="9144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 b="1"/>
              <a:t>Effective listening</a:t>
            </a:r>
            <a:r>
              <a:rPr lang="en" sz="2400"/>
              <a:t> - reading between the lines of what they </a:t>
            </a:r>
            <a:r>
              <a:rPr lang="en" sz="2400" i="1"/>
              <a:t>say</a:t>
            </a:r>
            <a:r>
              <a:rPr lang="en" sz="2400"/>
              <a:t> to determine how they </a:t>
            </a:r>
            <a:r>
              <a:rPr lang="en" sz="2400" i="1"/>
              <a:t>feel </a:t>
            </a:r>
            <a:r>
              <a:rPr lang="en" sz="2400"/>
              <a:t>and what they really </a:t>
            </a:r>
            <a:r>
              <a:rPr lang="en" sz="2400" i="1"/>
              <a:t>mean</a:t>
            </a:r>
          </a:p>
          <a:p>
            <a:pPr lvl="0" rtl="0">
              <a:spcBef>
                <a:spcPts val="0"/>
              </a:spcBef>
              <a:buNone/>
            </a:pPr>
            <a:endParaRPr sz="600" i="1"/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When your child is upset or stressed, help them to come up with their own solutions: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Take time first to identify their feelings (most important step)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Ask open ended questions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Help them brainstorm all potential solutions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Avoid giving advice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581045" y="4222144"/>
            <a:ext cx="1313129" cy="2209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Using Logical and Natural Consequences instead of Unrelated Punishments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740275"/>
            <a:ext cx="8229600" cy="482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Tend to work well with teens because of their ability to think and argue logically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Teens tend to fight unrelated punishments more or view them as revengeful or unfair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Unrelated punishments don't typically teach a lesson or change behavior, which is the ultimate goal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Using Logical and Natural Consequences instead of Unrelated Punishments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83333"/>
              <a:buFont typeface="Arial"/>
              <a:buChar char="●"/>
            </a:pPr>
            <a:r>
              <a:rPr lang="en" sz="3600" b="1">
                <a:solidFill>
                  <a:srgbClr val="000000"/>
                </a:solidFill>
              </a:rPr>
              <a:t>Natural consequences</a:t>
            </a:r>
            <a:r>
              <a:rPr lang="en">
                <a:solidFill>
                  <a:srgbClr val="000000"/>
                </a:solidFill>
              </a:rPr>
              <a:t> are not </a:t>
            </a:r>
            <a:r>
              <a:rPr lang="en" i="1">
                <a:solidFill>
                  <a:srgbClr val="000000"/>
                </a:solidFill>
              </a:rPr>
              <a:t>imposed </a:t>
            </a:r>
            <a:r>
              <a:rPr lang="en">
                <a:solidFill>
                  <a:srgbClr val="000000"/>
                </a:solidFill>
              </a:rPr>
              <a:t>by a parent but rather parents allow their child to </a:t>
            </a:r>
            <a:r>
              <a:rPr lang="en" i="1">
                <a:solidFill>
                  <a:srgbClr val="000000"/>
                </a:solidFill>
              </a:rPr>
              <a:t>experience </a:t>
            </a:r>
            <a:r>
              <a:rPr lang="en">
                <a:solidFill>
                  <a:srgbClr val="000000"/>
                </a:solidFill>
              </a:rPr>
              <a:t>them:</a:t>
            </a:r>
          </a:p>
          <a:p>
            <a:pPr lvl="0" rtl="0">
              <a:spcBef>
                <a:spcPts val="0"/>
              </a:spcBef>
              <a:buNone/>
            </a:pPr>
            <a:endParaRPr sz="1500">
              <a:solidFill>
                <a:srgbClr val="000000"/>
              </a:solidFill>
            </a:endParaRP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/>
              <a:t>ex. If he forgets his homework on the kitchen table, he must do without it for the day and turn it in late tomorrow for reduced or no credit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/>
              <a:t>ex. If she procrastinates on a project, 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sz="2400"/>
              <a:t>she turns in what she has completed on </a:t>
            </a:r>
            <a:br>
              <a:rPr lang="en" sz="2400"/>
            </a:br>
            <a:r>
              <a:rPr lang="en" sz="2400"/>
              <a:t>     the due date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169950" y="4354100"/>
            <a:ext cx="1852474" cy="214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Using Logical and Natural Consequences instead of Unrelated Punishments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83333"/>
              <a:buFont typeface="Arial"/>
              <a:buChar char="●"/>
            </a:pPr>
            <a:r>
              <a:rPr lang="en" sz="3600" b="1">
                <a:solidFill>
                  <a:srgbClr val="000000"/>
                </a:solidFill>
              </a:rPr>
              <a:t>Logical consequences</a:t>
            </a:r>
            <a:r>
              <a:rPr lang="en">
                <a:solidFill>
                  <a:srgbClr val="000000"/>
                </a:solidFill>
              </a:rPr>
              <a:t> are </a:t>
            </a:r>
            <a:r>
              <a:rPr lang="en" u="sng">
                <a:solidFill>
                  <a:srgbClr val="000000"/>
                </a:solidFill>
              </a:rPr>
              <a:t>related to the misbehavior</a:t>
            </a:r>
            <a:r>
              <a:rPr lang="en">
                <a:solidFill>
                  <a:srgbClr val="000000"/>
                </a:solidFill>
              </a:rPr>
              <a:t>, are not judgemental or emotional, are based on respect and promote responsibility: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ex. If she skips homework to attend practice, she must miss next practice to complete all missing assignments. Then help her devise a plan to manage her time better.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/>
              <a:t>ex. If he misuses his PLP-issued computer, he loses the privilege of using it for a time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1867</Words>
  <Application>Microsoft Office PowerPoint</Application>
  <PresentationFormat>On-screen Show (4:3)</PresentationFormat>
  <Paragraphs>161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Theme</vt:lpstr>
      <vt:lpstr>To Email or Not to Email:</vt:lpstr>
      <vt:lpstr>  </vt:lpstr>
      <vt:lpstr>COLLEGE IS THE EXPECTATION</vt:lpstr>
      <vt:lpstr>9th Grade: A Year of Great Change</vt:lpstr>
      <vt:lpstr>Normal Developmental Changes in Teens</vt:lpstr>
      <vt:lpstr>Communicating with Teens</vt:lpstr>
      <vt:lpstr>Using Logical and Natural Consequences instead of Unrelated Punishments</vt:lpstr>
      <vt:lpstr>Using Logical and Natural Consequences instead of Unrelated Punishments</vt:lpstr>
      <vt:lpstr>Using Logical and Natural Consequences instead of Unrelated Punishments</vt:lpstr>
      <vt:lpstr>Slide 10</vt:lpstr>
      <vt:lpstr>Parental Involvement in Upper School</vt:lpstr>
      <vt:lpstr>Parental Involvement in US</vt:lpstr>
      <vt:lpstr>Slide 13</vt:lpstr>
      <vt:lpstr>Slide 14</vt:lpstr>
      <vt:lpstr> Parent-AP Communication</vt:lpstr>
      <vt:lpstr> Parent-AP Communication</vt:lpstr>
      <vt:lpstr>Parent-AP Communication</vt:lpstr>
      <vt:lpstr>Student-Directed Problem-Solving</vt:lpstr>
      <vt:lpstr>Importance of Student-Directed Problem-Solving</vt:lpstr>
      <vt:lpstr>Slide 20</vt:lpstr>
      <vt:lpstr>Case Study</vt:lpstr>
      <vt:lpstr>Wrapping up...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Email or Not to Email:</dc:title>
  <dc:creator>Whitney Triplett</dc:creator>
  <cp:lastModifiedBy>wtriplett</cp:lastModifiedBy>
  <cp:revision>1</cp:revision>
  <dcterms:modified xsi:type="dcterms:W3CDTF">2014-06-11T18:41:44Z</dcterms:modified>
</cp:coreProperties>
</file>