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B613F97-4C8B-4FBC-AE33-9F4EBCFEF170}">
  <a:tblStyle styleId="{BB613F97-4C8B-4FBC-AE33-9F4EBCFEF170}"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inelakeprep.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hackmystudy.com/how_to_focus_and_concentrat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ackmystudy.com/leos_top_ten_study_tip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hackmystudy.com/how_to_end_procrastination.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paaze.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myhomeworkapp.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vernote.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oshiku.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www.careeroutlook.us/assessment/" TargetMode="External"/><Relationship Id="rId4" Type="http://schemas.openxmlformats.org/officeDocument/2006/relationships/hyperlink" Target="http://www.keirsey.com/sorter/register.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56124" y="671425"/>
            <a:ext cx="7772400" cy="1546500"/>
          </a:xfrm>
          <a:prstGeom prst="rect">
            <a:avLst/>
          </a:prstGeom>
        </p:spPr>
        <p:txBody>
          <a:bodyPr lIns="91425" tIns="91425" rIns="91425" bIns="91425" anchor="b" anchorCtr="0">
            <a:noAutofit/>
          </a:bodyPr>
          <a:lstStyle/>
          <a:p>
            <a:pPr>
              <a:spcBef>
                <a:spcPts val="0"/>
              </a:spcBef>
              <a:buNone/>
            </a:pPr>
            <a:r>
              <a:rPr lang="en" sz="6000" b="0">
                <a:solidFill>
                  <a:srgbClr val="000000"/>
                </a:solidFill>
              </a:rPr>
              <a:t>The Freshman</a:t>
            </a:r>
            <a:r>
              <a:rPr lang="en" sz="6000" b="0">
                <a:solidFill>
                  <a:srgbClr val="000000"/>
                </a:solidFill>
                <a:latin typeface="Impact"/>
                <a:ea typeface="Impact"/>
                <a:cs typeface="Impact"/>
                <a:sym typeface="Impact"/>
              </a:rPr>
              <a:t> Shock: </a:t>
            </a:r>
          </a:p>
        </p:txBody>
      </p:sp>
      <p:sp>
        <p:nvSpPr>
          <p:cNvPr id="24" name="Shape 24"/>
          <p:cNvSpPr txBox="1">
            <a:spLocks noGrp="1"/>
          </p:cNvSpPr>
          <p:nvPr>
            <p:ph type="subTitle" idx="1"/>
          </p:nvPr>
        </p:nvSpPr>
        <p:spPr>
          <a:xfrm>
            <a:off x="556124" y="2217925"/>
            <a:ext cx="7772400" cy="1046400"/>
          </a:xfrm>
          <a:prstGeom prst="rect">
            <a:avLst/>
          </a:prstGeom>
        </p:spPr>
        <p:txBody>
          <a:bodyPr lIns="91425" tIns="91425" rIns="91425" bIns="91425" anchor="t" anchorCtr="0">
            <a:noAutofit/>
          </a:bodyPr>
          <a:lstStyle/>
          <a:p>
            <a:pPr lvl="0" rtl="0">
              <a:spcBef>
                <a:spcPts val="0"/>
              </a:spcBef>
              <a:buNone/>
            </a:pPr>
            <a:r>
              <a:rPr lang="en" sz="2600" b="1">
                <a:solidFill>
                  <a:srgbClr val="000000"/>
                </a:solidFill>
              </a:rPr>
              <a:t>Your New Academic Responsibilities </a:t>
            </a:r>
          </a:p>
          <a:p>
            <a:pPr>
              <a:spcBef>
                <a:spcPts val="0"/>
              </a:spcBef>
              <a:buNone/>
            </a:pPr>
            <a:r>
              <a:rPr lang="en" sz="2600" b="1">
                <a:solidFill>
                  <a:srgbClr val="000000"/>
                </a:solidFill>
              </a:rPr>
              <a:t>in Upper School</a:t>
            </a:r>
          </a:p>
        </p:txBody>
      </p:sp>
      <p:pic>
        <p:nvPicPr>
          <p:cNvPr id="25" name="Shape 25"/>
          <p:cNvPicPr preferRelativeResize="0"/>
          <p:nvPr/>
        </p:nvPicPr>
        <p:blipFill>
          <a:blip r:embed="rId3"/>
          <a:stretch>
            <a:fillRect/>
          </a:stretch>
        </p:blipFill>
        <p:spPr>
          <a:xfrm>
            <a:off x="2800902" y="3486671"/>
            <a:ext cx="3542193" cy="2990823"/>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297750" y="95250"/>
            <a:ext cx="8548499" cy="887400"/>
          </a:xfrm>
          <a:prstGeom prst="rect">
            <a:avLst/>
          </a:prstGeom>
          <a:noFill/>
        </p:spPr>
        <p:txBody>
          <a:bodyPr lIns="91425" tIns="91425" rIns="91425" bIns="91425" anchor="ctr" anchorCtr="0">
            <a:noAutofit/>
          </a:bodyPr>
          <a:lstStyle/>
          <a:p>
            <a:pPr algn="ctr">
              <a:spcBef>
                <a:spcPts val="0"/>
              </a:spcBef>
              <a:buNone/>
            </a:pPr>
            <a:r>
              <a:rPr lang="en" sz="2700" b="1"/>
              <a:t>Skills You Need to be Successful in Upper School:</a:t>
            </a:r>
          </a:p>
        </p:txBody>
      </p:sp>
      <p:sp>
        <p:nvSpPr>
          <p:cNvPr id="84" name="Shape 84"/>
          <p:cNvSpPr/>
          <p:nvPr/>
        </p:nvSpPr>
        <p:spPr>
          <a:xfrm>
            <a:off x="277825" y="1254125"/>
            <a:ext cx="3405300" cy="2508299"/>
          </a:xfrm>
          <a:prstGeom prst="ellipse">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300"/>
              <a:t>Well-organized and consistently using some form of a daily planner or agenda</a:t>
            </a:r>
          </a:p>
        </p:txBody>
      </p:sp>
      <p:sp>
        <p:nvSpPr>
          <p:cNvPr id="85" name="Shape 85"/>
          <p:cNvSpPr/>
          <p:nvPr/>
        </p:nvSpPr>
        <p:spPr>
          <a:xfrm>
            <a:off x="2976575" y="2897200"/>
            <a:ext cx="4484699" cy="1674900"/>
          </a:xfrm>
          <a:prstGeom prst="roundRect">
            <a:avLst>
              <a:gd name="adj" fmla="val 16667"/>
            </a:avLst>
          </a:prstGeom>
          <a:solidFill>
            <a:srgbClr val="F6B26B"/>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2400"/>
              <a:t>Managing your time effectively by prioritizing and balancing school, family, and extracurricular life</a:t>
            </a:r>
          </a:p>
        </p:txBody>
      </p:sp>
      <p:sp>
        <p:nvSpPr>
          <p:cNvPr id="86" name="Shape 86"/>
          <p:cNvSpPr/>
          <p:nvPr/>
        </p:nvSpPr>
        <p:spPr>
          <a:xfrm>
            <a:off x="4873500" y="1077900"/>
            <a:ext cx="3508499" cy="1881900"/>
          </a:xfrm>
          <a:prstGeom prst="ellipse">
            <a:avLst/>
          </a:prstGeom>
          <a:solidFill>
            <a:srgbClr val="6FA8D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a:t>Completing and turning in all assignments on time</a:t>
            </a:r>
          </a:p>
        </p:txBody>
      </p:sp>
      <p:sp>
        <p:nvSpPr>
          <p:cNvPr id="87" name="Shape 87"/>
          <p:cNvSpPr/>
          <p:nvPr/>
        </p:nvSpPr>
        <p:spPr>
          <a:xfrm>
            <a:off x="6500800" y="4137050"/>
            <a:ext cx="1992299" cy="2405099"/>
          </a:xfrm>
          <a:prstGeom prst="round2SameRect">
            <a:avLst>
              <a:gd name="adj1" fmla="val 16667"/>
              <a:gd name="adj2" fmla="val 0"/>
            </a:avLst>
          </a:prstGeom>
          <a:solidFill>
            <a:srgbClr val="B6D7A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300"/>
              <a:t>Comfortable seeking out adult help when needed</a:t>
            </a:r>
          </a:p>
        </p:txBody>
      </p:sp>
      <p:sp>
        <p:nvSpPr>
          <p:cNvPr id="88" name="Shape 88"/>
          <p:cNvSpPr/>
          <p:nvPr/>
        </p:nvSpPr>
        <p:spPr>
          <a:xfrm>
            <a:off x="658825" y="4460675"/>
            <a:ext cx="5516699" cy="2254199"/>
          </a:xfrm>
          <a:prstGeom prst="rightArrow">
            <a:avLst>
              <a:gd name="adj1" fmla="val 50000"/>
              <a:gd name="adj2" fmla="val 50000"/>
            </a:avLst>
          </a:prstGeom>
          <a:solidFill>
            <a:srgbClr val="FFD966"/>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2400"/>
              <a:t>Using effective communication skills to resolve conflicts with others (peers and adults)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1600487"/>
            <a:ext cx="8229600" cy="1220699"/>
          </a:xfrm>
          <a:prstGeom prst="rect">
            <a:avLst/>
          </a:prstGeom>
        </p:spPr>
        <p:txBody>
          <a:bodyPr lIns="91425" tIns="91425" rIns="91425" bIns="91425" anchor="b" anchorCtr="0">
            <a:noAutofit/>
          </a:bodyPr>
          <a:lstStyle/>
          <a:p>
            <a:pPr lvl="0" algn="ctr" rtl="0">
              <a:spcBef>
                <a:spcPts val="0"/>
              </a:spcBef>
              <a:buNone/>
            </a:pPr>
            <a:r>
              <a:rPr lang="en" sz="6000"/>
              <a:t>Academics: </a:t>
            </a:r>
          </a:p>
          <a:p>
            <a:pPr algn="ctr">
              <a:spcBef>
                <a:spcPts val="0"/>
              </a:spcBef>
              <a:buNone/>
            </a:pPr>
            <a:r>
              <a:rPr lang="en" sz="6000"/>
              <a:t>What to Expect...</a:t>
            </a:r>
          </a:p>
        </p:txBody>
      </p:sp>
      <p:pic>
        <p:nvPicPr>
          <p:cNvPr id="94" name="Shape 94"/>
          <p:cNvPicPr preferRelativeResize="0"/>
          <p:nvPr/>
        </p:nvPicPr>
        <p:blipFill>
          <a:blip r:embed="rId3"/>
          <a:stretch>
            <a:fillRect/>
          </a:stretch>
        </p:blipFill>
        <p:spPr>
          <a:xfrm>
            <a:off x="2547484" y="3426600"/>
            <a:ext cx="4049030" cy="2698537"/>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431500"/>
            <a:ext cx="8592900" cy="1143000"/>
          </a:xfrm>
          <a:prstGeom prst="rect">
            <a:avLst/>
          </a:prstGeom>
        </p:spPr>
        <p:txBody>
          <a:bodyPr lIns="91425" tIns="91425" rIns="91425" bIns="91425" anchor="ctr" anchorCtr="0">
            <a:noAutofit/>
          </a:bodyPr>
          <a:lstStyle/>
          <a:p>
            <a:pPr marL="2286000" indent="0">
              <a:spcBef>
                <a:spcPts val="0"/>
              </a:spcBef>
              <a:buNone/>
            </a:pPr>
            <a:r>
              <a:rPr lang="en"/>
              <a:t>ENGLISH SUMMER READING ASSIGNMENTS</a:t>
            </a:r>
          </a:p>
        </p:txBody>
      </p:sp>
      <p:sp>
        <p:nvSpPr>
          <p:cNvPr id="100" name="Shape 100"/>
          <p:cNvSpPr txBox="1">
            <a:spLocks noGrp="1"/>
          </p:cNvSpPr>
          <p:nvPr>
            <p:ph type="body" idx="1"/>
          </p:nvPr>
        </p:nvSpPr>
        <p:spPr>
          <a:xfrm>
            <a:off x="457200" y="2068512"/>
            <a:ext cx="8229600" cy="44993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Mandatory - comprises a large percentage of the Term 1 grade</a:t>
            </a:r>
          </a:p>
          <a:p>
            <a:pPr marL="457200" lvl="0" indent="-381000" rtl="0">
              <a:spcBef>
                <a:spcPts val="0"/>
              </a:spcBef>
              <a:buClr>
                <a:schemeClr val="dk1"/>
              </a:buClr>
              <a:buSzPct val="100000"/>
              <a:buFont typeface="Arial"/>
              <a:buChar char="●"/>
            </a:pPr>
            <a:r>
              <a:rPr lang="en" sz="2400"/>
              <a:t>Students will be tested on the material and will engage in projects and activities for which the reading is a prerequisite</a:t>
            </a:r>
          </a:p>
          <a:p>
            <a:pPr marL="457200" lvl="0" indent="-381000" rtl="0">
              <a:spcBef>
                <a:spcPts val="0"/>
              </a:spcBef>
              <a:buClr>
                <a:schemeClr val="dk1"/>
              </a:buClr>
              <a:buSzPct val="100000"/>
              <a:buFont typeface="Arial"/>
              <a:buChar char="●"/>
            </a:pPr>
            <a:r>
              <a:rPr lang="en" sz="2400"/>
              <a:t>No make-up opportunities or extensions will be available to students who do not complete the summer reading assignments</a:t>
            </a:r>
          </a:p>
          <a:p>
            <a:pPr marL="457200" lvl="0" indent="-381000" rtl="0">
              <a:spcBef>
                <a:spcPts val="0"/>
              </a:spcBef>
              <a:buClr>
                <a:schemeClr val="dk1"/>
              </a:buClr>
              <a:buSzPct val="133333"/>
              <a:buFont typeface="Arial"/>
              <a:buChar char="●"/>
            </a:pPr>
            <a:r>
              <a:rPr lang="en" sz="1800" b="1"/>
              <a:t>Summer 2013 Standard level:</a:t>
            </a:r>
            <a:r>
              <a:rPr lang="en" sz="1800"/>
              <a:t> </a:t>
            </a:r>
            <a:r>
              <a:rPr lang="en" sz="1800" u="sng"/>
              <a:t>Tuesdays with Morrie</a:t>
            </a:r>
            <a:r>
              <a:rPr lang="en" sz="1800"/>
              <a:t> by Mitch Albom; </a:t>
            </a:r>
            <a:r>
              <a:rPr lang="en" sz="1800" u="sng"/>
              <a:t>Enders Game</a:t>
            </a:r>
            <a:r>
              <a:rPr lang="en" sz="1800"/>
              <a:t> by Orson Scott Card </a:t>
            </a:r>
          </a:p>
          <a:p>
            <a:pPr marL="457200" lvl="0" indent="-381000">
              <a:spcBef>
                <a:spcPts val="0"/>
              </a:spcBef>
              <a:buClr>
                <a:schemeClr val="dk1"/>
              </a:buClr>
              <a:buSzPct val="133333"/>
              <a:buFont typeface="Arial"/>
              <a:buChar char="●"/>
            </a:pPr>
            <a:r>
              <a:rPr lang="en" sz="1800" b="1"/>
              <a:t>Summer 2013 Honors level:</a:t>
            </a:r>
            <a:r>
              <a:rPr lang="en" sz="1800"/>
              <a:t> </a:t>
            </a:r>
            <a:r>
              <a:rPr lang="en" sz="1800" u="sng"/>
              <a:t>Narrative of the Life of Frederick Douglass</a:t>
            </a:r>
            <a:r>
              <a:rPr lang="en" sz="1800"/>
              <a:t> by Frederick Douglass; </a:t>
            </a:r>
            <a:r>
              <a:rPr lang="en" sz="1800" u="sng"/>
              <a:t>Tuesdays with Morrie</a:t>
            </a:r>
            <a:r>
              <a:rPr lang="en" sz="1800"/>
              <a:t> by Mitch Albom; </a:t>
            </a:r>
            <a:r>
              <a:rPr lang="en" sz="1800" u="sng"/>
              <a:t>Enders Game</a:t>
            </a:r>
            <a:r>
              <a:rPr lang="en" sz="1800"/>
              <a:t> by Orson Scott Card                                                        </a:t>
            </a:r>
            <a:r>
              <a:rPr lang="en" sz="1800" u="sng">
                <a:solidFill>
                  <a:schemeClr val="hlink"/>
                </a:solidFill>
                <a:hlinkClick r:id="rId3"/>
              </a:rPr>
              <a:t>LINK</a:t>
            </a:r>
          </a:p>
        </p:txBody>
      </p:sp>
      <p:pic>
        <p:nvPicPr>
          <p:cNvPr id="101" name="Shape 101"/>
          <p:cNvPicPr preferRelativeResize="0"/>
          <p:nvPr/>
        </p:nvPicPr>
        <p:blipFill>
          <a:blip r:embed="rId4"/>
          <a:stretch>
            <a:fillRect/>
          </a:stretch>
        </p:blipFill>
        <p:spPr>
          <a:xfrm>
            <a:off x="712762" y="272581"/>
            <a:ext cx="1460862" cy="1460862"/>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MATH</a:t>
            </a:r>
            <a:r>
              <a:rPr lang="en" sz="2800"/>
              <a:t> </a:t>
            </a:r>
            <a:r>
              <a:rPr lang="en"/>
              <a:t>(9th grade vs. 8th grade)</a:t>
            </a:r>
          </a:p>
        </p:txBody>
      </p:sp>
      <p:sp>
        <p:nvSpPr>
          <p:cNvPr id="107" name="Shape 107"/>
          <p:cNvSpPr txBox="1">
            <a:spLocks noGrp="1"/>
          </p:cNvSpPr>
          <p:nvPr>
            <p:ph type="body" idx="1"/>
          </p:nvPr>
        </p:nvSpPr>
        <p:spPr>
          <a:xfrm>
            <a:off x="457200" y="1631950"/>
            <a:ext cx="7785299" cy="49359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Grading scale is more challenging:</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marL="457200" lvl="0" indent="-419100" rtl="0">
              <a:spcBef>
                <a:spcPts val="0"/>
              </a:spcBef>
              <a:buClr>
                <a:schemeClr val="dk1"/>
              </a:buClr>
              <a:buSzPct val="100000"/>
              <a:buFont typeface="Arial"/>
              <a:buChar char="●"/>
            </a:pPr>
            <a:r>
              <a:rPr lang="en"/>
              <a:t>Algebra I (9th gr)</a:t>
            </a:r>
          </a:p>
          <a:p>
            <a:pPr marL="914400" lvl="1" indent="-381000" rtl="0">
              <a:spcBef>
                <a:spcPts val="0"/>
              </a:spcBef>
              <a:buClr>
                <a:schemeClr val="dk1"/>
              </a:buClr>
              <a:buSzPct val="80000"/>
              <a:buFont typeface="Courier New"/>
              <a:buChar char="o"/>
            </a:pPr>
            <a:r>
              <a:rPr lang="en"/>
              <a:t>Tests/quizzes worth more</a:t>
            </a:r>
          </a:p>
          <a:p>
            <a:pPr marL="914400" lvl="1" indent="-381000" rtl="0">
              <a:spcBef>
                <a:spcPts val="0"/>
              </a:spcBef>
              <a:buClr>
                <a:schemeClr val="dk1"/>
              </a:buClr>
              <a:buSzPct val="80000"/>
              <a:buFont typeface="Courier New"/>
              <a:buChar char="o"/>
            </a:pPr>
            <a:r>
              <a:rPr lang="en"/>
              <a:t>Test corrections are not offered</a:t>
            </a:r>
          </a:p>
          <a:p>
            <a:pPr marL="914400" lvl="1" indent="-381000" rtl="0">
              <a:spcBef>
                <a:spcPts val="0"/>
              </a:spcBef>
              <a:buClr>
                <a:schemeClr val="dk1"/>
              </a:buClr>
              <a:buSzPct val="80000"/>
              <a:buFont typeface="Courier New"/>
              <a:buChar char="o"/>
            </a:pPr>
            <a:r>
              <a:rPr lang="en"/>
              <a:t>Students expected to be more responsible for knowing what their assignments are and when they have quizzes and tests</a:t>
            </a:r>
          </a:p>
        </p:txBody>
      </p:sp>
      <p:graphicFrame>
        <p:nvGraphicFramePr>
          <p:cNvPr id="108" name="Shape 108"/>
          <p:cNvGraphicFramePr/>
          <p:nvPr/>
        </p:nvGraphicFramePr>
        <p:xfrm>
          <a:off x="1436700" y="2259012"/>
          <a:ext cx="3000000" cy="3000000"/>
        </p:xfrm>
        <a:graphic>
          <a:graphicData uri="http://schemas.openxmlformats.org/drawingml/2006/table">
            <a:tbl>
              <a:tblPr>
                <a:noFill/>
                <a:tableStyleId>{BB613F97-4C8B-4FBC-AE33-9F4EBCFEF170}</a:tableStyleId>
              </a:tblPr>
              <a:tblGrid>
                <a:gridCol w="2797275"/>
                <a:gridCol w="2814500"/>
              </a:tblGrid>
              <a:tr h="381000">
                <a:tc>
                  <a:txBody>
                    <a:bodyPr/>
                    <a:lstStyle/>
                    <a:p>
                      <a:pPr>
                        <a:spcBef>
                          <a:spcPts val="0"/>
                        </a:spcBef>
                        <a:buNone/>
                      </a:pPr>
                      <a:r>
                        <a:rPr lang="en" sz="2400" u="sng"/>
                        <a:t>Standard Math</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a:spcBef>
                          <a:spcPts val="0"/>
                        </a:spcBef>
                        <a:buNone/>
                      </a:pPr>
                      <a:r>
                        <a:rPr lang="en" sz="2400" u="sng"/>
                        <a:t>Honors Math</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381000">
                <a:tc>
                  <a:txBody>
                    <a:bodyPr/>
                    <a:lstStyle/>
                    <a:p>
                      <a:pPr marL="457200" lvl="0" indent="-381000" rtl="0">
                        <a:spcBef>
                          <a:spcPts val="0"/>
                        </a:spcBef>
                        <a:buClr>
                          <a:srgbClr val="000000"/>
                        </a:buClr>
                        <a:buSzPct val="100000"/>
                        <a:buFont typeface="Arial"/>
                        <a:buChar char="●"/>
                      </a:pPr>
                      <a:r>
                        <a:rPr lang="en" sz="2400"/>
                        <a:t>Tests 55%</a:t>
                      </a:r>
                    </a:p>
                    <a:p>
                      <a:pPr marL="457200" lvl="0" indent="-381000" rtl="0">
                        <a:spcBef>
                          <a:spcPts val="0"/>
                        </a:spcBef>
                        <a:buClr>
                          <a:srgbClr val="000000"/>
                        </a:buClr>
                        <a:buSzPct val="100000"/>
                        <a:buFont typeface="Arial"/>
                        <a:buChar char="●"/>
                      </a:pPr>
                      <a:r>
                        <a:rPr lang="en" sz="2400"/>
                        <a:t>Quizzes 35%</a:t>
                      </a:r>
                    </a:p>
                    <a:p>
                      <a:pPr marL="457200" lvl="0" indent="-381000" rtl="0">
                        <a:spcBef>
                          <a:spcPts val="0"/>
                        </a:spcBef>
                        <a:buClr>
                          <a:srgbClr val="000000"/>
                        </a:buClr>
                        <a:buSzPct val="100000"/>
                        <a:buFont typeface="Arial"/>
                        <a:buChar char="●"/>
                      </a:pPr>
                      <a:r>
                        <a:rPr lang="en" sz="2400"/>
                        <a:t>HW 10%</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457200" lvl="0" indent="-381000" rtl="0">
                        <a:spcBef>
                          <a:spcPts val="0"/>
                        </a:spcBef>
                        <a:buClr>
                          <a:srgbClr val="000000"/>
                        </a:buClr>
                        <a:buSzPct val="100000"/>
                        <a:buFont typeface="Arial"/>
                        <a:buChar char="●"/>
                      </a:pPr>
                      <a:r>
                        <a:rPr lang="en" sz="2400"/>
                        <a:t>Tests 50%</a:t>
                      </a:r>
                    </a:p>
                    <a:p>
                      <a:pPr marL="457200" lvl="0" indent="-381000" rtl="0">
                        <a:spcBef>
                          <a:spcPts val="0"/>
                        </a:spcBef>
                        <a:buClr>
                          <a:srgbClr val="000000"/>
                        </a:buClr>
                        <a:buSzPct val="100000"/>
                        <a:buFont typeface="Arial"/>
                        <a:buChar char="●"/>
                      </a:pPr>
                      <a:r>
                        <a:rPr lang="en" sz="2400"/>
                        <a:t>Quizzes 30%</a:t>
                      </a:r>
                    </a:p>
                    <a:p>
                      <a:pPr marL="457200" lvl="0" indent="-381000" rtl="0">
                        <a:spcBef>
                          <a:spcPts val="0"/>
                        </a:spcBef>
                        <a:buClr>
                          <a:srgbClr val="000000"/>
                        </a:buClr>
                        <a:buSzPct val="100000"/>
                        <a:buFont typeface="Arial"/>
                        <a:buChar char="●"/>
                      </a:pPr>
                      <a:r>
                        <a:rPr lang="en" sz="2400"/>
                        <a:t>HW 20%</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a:t>MATH (9th grade vs. 8th grade)</a:t>
            </a:r>
          </a:p>
        </p:txBody>
      </p:sp>
      <p:sp>
        <p:nvSpPr>
          <p:cNvPr id="114" name="Shape 114"/>
          <p:cNvSpPr txBox="1">
            <a:spLocks noGrp="1"/>
          </p:cNvSpPr>
          <p:nvPr>
            <p:ph type="body" idx="1"/>
          </p:nvPr>
        </p:nvSpPr>
        <p:spPr>
          <a:xfrm>
            <a:off x="457200" y="1600200"/>
            <a:ext cx="7785299"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Geometry (9th gr)</a:t>
            </a:r>
          </a:p>
          <a:p>
            <a:pPr marL="914400" lvl="1" indent="-381000" rtl="0">
              <a:spcBef>
                <a:spcPts val="0"/>
              </a:spcBef>
              <a:buClr>
                <a:schemeClr val="dk1"/>
              </a:buClr>
              <a:buSzPct val="126315"/>
              <a:buFont typeface="Courier New"/>
              <a:buChar char="o"/>
            </a:pPr>
            <a:r>
              <a:rPr lang="en" sz="1900"/>
              <a:t>Regardless of how students did in Algebra, Geometry is completely different - not a typical computational math class, but a class in logic. This can be a difficult transition for many.</a:t>
            </a:r>
          </a:p>
          <a:p>
            <a:pPr marL="914400" lvl="1" indent="-381000" rtl="0">
              <a:spcBef>
                <a:spcPts val="0"/>
              </a:spcBef>
              <a:buClr>
                <a:schemeClr val="dk1"/>
              </a:buClr>
              <a:buSzPct val="126315"/>
              <a:buFont typeface="Courier New"/>
              <a:buChar char="o"/>
            </a:pPr>
            <a:r>
              <a:rPr lang="en" sz="1900"/>
              <a:t>Students "learn their way" over the course of the year. Term 1 grades often reflect a difficult transition and balance out as the year progresses. Colleges will only see the final grade!</a:t>
            </a:r>
          </a:p>
          <a:p>
            <a:pPr marL="914400" lvl="1" indent="-381000" rtl="0">
              <a:spcBef>
                <a:spcPts val="0"/>
              </a:spcBef>
              <a:buClr>
                <a:schemeClr val="dk1"/>
              </a:buClr>
              <a:buSzPct val="126315"/>
              <a:buFont typeface="Courier New"/>
              <a:buChar char="o"/>
            </a:pPr>
            <a:r>
              <a:rPr lang="en" sz="1900"/>
              <a:t>Basic algebra skills are reinforced</a:t>
            </a:r>
          </a:p>
          <a:p>
            <a:pPr marL="457200" lvl="0" indent="0" rtl="0">
              <a:spcBef>
                <a:spcPts val="0"/>
              </a:spcBef>
              <a:buNone/>
            </a:pPr>
            <a:endParaRPr sz="1900"/>
          </a:p>
          <a:p>
            <a:pPr marL="457200" lvl="0" indent="-419100" rtl="0">
              <a:spcBef>
                <a:spcPts val="0"/>
              </a:spcBef>
              <a:buClr>
                <a:schemeClr val="dk1"/>
              </a:buClr>
              <a:buSzPct val="100000"/>
              <a:buFont typeface="Arial"/>
              <a:buChar char="●"/>
            </a:pPr>
            <a:r>
              <a:rPr lang="en"/>
              <a:t>Algebra II/Trig (9th gr)</a:t>
            </a:r>
          </a:p>
          <a:p>
            <a:pPr marL="914400" lvl="1" indent="-381000" rtl="0">
              <a:spcBef>
                <a:spcPts val="0"/>
              </a:spcBef>
              <a:buClr>
                <a:schemeClr val="dk1"/>
              </a:buClr>
              <a:buSzPct val="126315"/>
              <a:buFont typeface="Courier New"/>
              <a:buChar char="o"/>
            </a:pPr>
            <a:r>
              <a:rPr lang="en" sz="1900"/>
              <a:t>Advanced organizational skills required</a:t>
            </a:r>
          </a:p>
          <a:p>
            <a:pPr marL="914400" lvl="1" indent="-381000" rtl="0">
              <a:spcBef>
                <a:spcPts val="0"/>
              </a:spcBef>
              <a:buClr>
                <a:schemeClr val="dk1"/>
              </a:buClr>
              <a:buSzPct val="126315"/>
              <a:buFont typeface="Courier New"/>
              <a:buChar char="o"/>
            </a:pPr>
            <a:r>
              <a:rPr lang="en" sz="1900"/>
              <a:t>Homework every night to reinforce learning, but does not count for a large part of the grade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ENGLISH (9th grade vs. 8th grade)</a:t>
            </a:r>
          </a:p>
        </p:txBody>
      </p:sp>
      <p:sp>
        <p:nvSpPr>
          <p:cNvPr id="120" name="Shape 12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In 9th grade, reading is mostly done at home and class time is spent in discussion, interpretation and analysis of the text.</a:t>
            </a:r>
          </a:p>
          <a:p>
            <a:pPr marL="457200" lvl="0" indent="-419100" rtl="0">
              <a:spcBef>
                <a:spcPts val="0"/>
              </a:spcBef>
              <a:buClr>
                <a:schemeClr val="dk1"/>
              </a:buClr>
              <a:buSzPct val="100000"/>
              <a:buFont typeface="Arial"/>
              <a:buChar char="●"/>
            </a:pPr>
            <a:r>
              <a:rPr lang="en"/>
              <a:t>More in-depth studies and discussions</a:t>
            </a:r>
          </a:p>
          <a:p>
            <a:pPr marL="457200" lvl="0" indent="-419100" rtl="0">
              <a:spcBef>
                <a:spcPts val="0"/>
              </a:spcBef>
              <a:buClr>
                <a:schemeClr val="dk1"/>
              </a:buClr>
              <a:buSzPct val="100000"/>
              <a:buFont typeface="Arial"/>
              <a:buChar char="●"/>
            </a:pPr>
            <a:r>
              <a:rPr lang="en"/>
              <a:t>A significant increase in homework and the difficulty level of assignments</a:t>
            </a:r>
          </a:p>
          <a:p>
            <a:pPr marL="457200" lvl="0" indent="-419100" rtl="0">
              <a:spcBef>
                <a:spcPts val="0"/>
              </a:spcBef>
              <a:buClr>
                <a:schemeClr val="dk1"/>
              </a:buClr>
              <a:buSzPct val="100000"/>
              <a:buFont typeface="Arial"/>
              <a:buChar char="●"/>
            </a:pPr>
            <a:r>
              <a:rPr lang="en"/>
              <a:t>Students must read at home in order to pass the unit/term</a:t>
            </a:r>
          </a:p>
          <a:p>
            <a:pPr marL="457200" lvl="0" indent="-419100" rtl="0">
              <a:spcBef>
                <a:spcPts val="0"/>
              </a:spcBef>
              <a:buClr>
                <a:schemeClr val="dk1"/>
              </a:buClr>
              <a:buSzPct val="100000"/>
              <a:buFont typeface="Arial"/>
              <a:buChar char="●"/>
            </a:pPr>
            <a:r>
              <a:rPr lang="en"/>
              <a:t>1st term is usually a big adjustment period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SCIENCE (9th grade vs. 8th grade)</a:t>
            </a:r>
          </a:p>
        </p:txBody>
      </p:sp>
      <p:sp>
        <p:nvSpPr>
          <p:cNvPr id="126" name="Shape 126"/>
          <p:cNvSpPr txBox="1">
            <a:spLocks noGrp="1"/>
          </p:cNvSpPr>
          <p:nvPr>
            <p:ph type="body" idx="1"/>
          </p:nvPr>
        </p:nvSpPr>
        <p:spPr>
          <a:xfrm>
            <a:off x="457200" y="1600200"/>
            <a:ext cx="8229600" cy="20717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Biology</a:t>
            </a:r>
          </a:p>
          <a:p>
            <a:pPr lvl="0" rtl="0">
              <a:spcBef>
                <a:spcPts val="0"/>
              </a:spcBef>
              <a:buNone/>
            </a:pPr>
            <a:endParaRPr/>
          </a:p>
          <a:p>
            <a:pPr marL="457200" lvl="0" indent="-419100" rtl="0">
              <a:spcBef>
                <a:spcPts val="0"/>
              </a:spcBef>
              <a:buClr>
                <a:schemeClr val="dk1"/>
              </a:buClr>
              <a:buSzPct val="100000"/>
              <a:buFont typeface="Arial"/>
              <a:buChar char="●"/>
            </a:pPr>
            <a:r>
              <a:rPr lang="en"/>
              <a:t>Earth Science</a:t>
            </a:r>
          </a:p>
          <a:p>
            <a:pPr lvl="0" rtl="0">
              <a:spcBef>
                <a:spcPts val="0"/>
              </a:spcBef>
              <a:buNone/>
            </a:pPr>
            <a:endParaRPr/>
          </a:p>
          <a:p>
            <a:pPr lvl="0" rtl="0">
              <a:spcBef>
                <a:spcPts val="0"/>
              </a:spcBef>
              <a:buNone/>
            </a:pPr>
            <a:endParaRPr/>
          </a:p>
          <a:p>
            <a:pPr lvl="0">
              <a:spcBef>
                <a:spcPts val="0"/>
              </a:spcBef>
              <a:buNone/>
            </a:pPr>
            <a:endParaRPr/>
          </a:p>
        </p:txBody>
      </p:sp>
      <p:pic>
        <p:nvPicPr>
          <p:cNvPr id="127" name="Shape 127"/>
          <p:cNvPicPr preferRelativeResize="0"/>
          <p:nvPr/>
        </p:nvPicPr>
        <p:blipFill>
          <a:blip r:embed="rId3"/>
          <a:stretch>
            <a:fillRect/>
          </a:stretch>
        </p:blipFill>
        <p:spPr>
          <a:xfrm>
            <a:off x="930250" y="3198975"/>
            <a:ext cx="7562850" cy="3724275"/>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495699" cy="1143000"/>
          </a:xfrm>
          <a:prstGeom prst="rect">
            <a:avLst/>
          </a:prstGeom>
        </p:spPr>
        <p:txBody>
          <a:bodyPr lIns="91425" tIns="91425" rIns="91425" bIns="91425" anchor="ctr" anchorCtr="0">
            <a:noAutofit/>
          </a:bodyPr>
          <a:lstStyle/>
          <a:p>
            <a:pPr>
              <a:spcBef>
                <a:spcPts val="0"/>
              </a:spcBef>
              <a:buNone/>
            </a:pPr>
            <a:r>
              <a:rPr lang="en"/>
              <a:t>SOCIAL STUDIES (9th grd vs. 8th grd)</a:t>
            </a:r>
          </a:p>
        </p:txBody>
      </p:sp>
      <p:sp>
        <p:nvSpPr>
          <p:cNvPr id="133" name="Shape 133"/>
          <p:cNvSpPr txBox="1">
            <a:spLocks noGrp="1"/>
          </p:cNvSpPr>
          <p:nvPr>
            <p:ph type="body" idx="1"/>
          </p:nvPr>
        </p:nvSpPr>
        <p:spPr>
          <a:xfrm>
            <a:off x="457200" y="1368880"/>
            <a:ext cx="8229600" cy="51990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World History (majority of students)</a:t>
            </a:r>
          </a:p>
          <a:p>
            <a:pPr marL="914400" lvl="1" indent="-381000" rtl="0">
              <a:spcBef>
                <a:spcPts val="0"/>
              </a:spcBef>
              <a:buClr>
                <a:schemeClr val="dk1"/>
              </a:buClr>
              <a:buSzPct val="133333"/>
              <a:buFont typeface="Courier New"/>
              <a:buChar char="o"/>
            </a:pPr>
            <a:r>
              <a:rPr lang="en" sz="1800">
                <a:solidFill>
                  <a:srgbClr val="222222"/>
                </a:solidFill>
              </a:rPr>
              <a:t>8th grade has more projects with class time given to complete them, whereas 9th grade has more in-class presentations, with less class time given to complete them</a:t>
            </a:r>
          </a:p>
          <a:p>
            <a:pPr marL="914400" lvl="1" indent="-381000" rtl="0">
              <a:spcBef>
                <a:spcPts val="0"/>
              </a:spcBef>
              <a:buClr>
                <a:schemeClr val="dk1"/>
              </a:buClr>
              <a:buSzPct val="133333"/>
              <a:buFont typeface="Courier New"/>
              <a:buChar char="o"/>
            </a:pPr>
            <a:r>
              <a:rPr lang="en" sz="1800">
                <a:solidFill>
                  <a:srgbClr val="222222"/>
                </a:solidFill>
              </a:rPr>
              <a:t>Tend to use their computers more in the upper school</a:t>
            </a:r>
          </a:p>
          <a:p>
            <a:pPr marL="914400" lvl="1" indent="-381000" rtl="0">
              <a:spcBef>
                <a:spcPts val="0"/>
              </a:spcBef>
              <a:buClr>
                <a:schemeClr val="dk1"/>
              </a:buClr>
              <a:buSzPct val="133333"/>
              <a:buFont typeface="Courier New"/>
              <a:buChar char="o"/>
            </a:pPr>
            <a:r>
              <a:rPr lang="en" sz="1800">
                <a:solidFill>
                  <a:srgbClr val="222222"/>
                </a:solidFill>
              </a:rPr>
              <a:t>9th grade has shorter writing prompts and weekly assignments (i.e. current event articles)</a:t>
            </a:r>
          </a:p>
          <a:p>
            <a:pPr marL="914400" lvl="1" indent="-381000" rtl="0">
              <a:spcBef>
                <a:spcPts val="0"/>
              </a:spcBef>
              <a:buClr>
                <a:schemeClr val="dk1"/>
              </a:buClr>
              <a:buSzPct val="133333"/>
              <a:buFont typeface="Courier New"/>
              <a:buChar char="o"/>
            </a:pPr>
            <a:r>
              <a:rPr lang="en" sz="1800">
                <a:solidFill>
                  <a:srgbClr val="222222"/>
                </a:solidFill>
              </a:rPr>
              <a:t>Study guides are graded</a:t>
            </a:r>
          </a:p>
          <a:p>
            <a:pPr marL="914400" lvl="1" indent="-381000" rtl="0">
              <a:spcBef>
                <a:spcPts val="0"/>
              </a:spcBef>
              <a:buClr>
                <a:schemeClr val="dk1"/>
              </a:buClr>
              <a:buSzPct val="133333"/>
              <a:buFont typeface="Courier New"/>
              <a:buChar char="o"/>
            </a:pPr>
            <a:r>
              <a:rPr lang="en" sz="1800">
                <a:solidFill>
                  <a:srgbClr val="222222"/>
                </a:solidFill>
              </a:rPr>
              <a:t>Late policy = honors students can turn in work one day late for 90%; Standard-level students have two days to submit late work for a 90%</a:t>
            </a:r>
          </a:p>
          <a:p>
            <a:pPr marL="457200" lvl="0" indent="-419100" rtl="0">
              <a:spcBef>
                <a:spcPts val="0"/>
              </a:spcBef>
              <a:buClr>
                <a:schemeClr val="dk1"/>
              </a:buClr>
              <a:buSzPct val="100000"/>
              <a:buFont typeface="Arial"/>
              <a:buChar char="●"/>
            </a:pPr>
            <a:r>
              <a:rPr lang="en"/>
              <a:t>Civics/Economics </a:t>
            </a:r>
            <a:r>
              <a:rPr lang="en" sz="1800"/>
              <a:t>(only for students interested in and ready for AP World History sophomore year)</a:t>
            </a:r>
          </a:p>
          <a:p>
            <a:pPr marL="914400" lvl="1" indent="-381000" rtl="0">
              <a:spcBef>
                <a:spcPts val="0"/>
              </a:spcBef>
              <a:buClr>
                <a:schemeClr val="dk1"/>
              </a:buClr>
              <a:buSzPct val="133333"/>
              <a:buFont typeface="Courier New"/>
              <a:buChar char="o"/>
            </a:pPr>
            <a:r>
              <a:rPr lang="en" sz="1800"/>
              <a:t>Students held to higher standards in preparation for AP World History (not only academic standards, but a higher level of maturity, self-accountability and attention to detail are necessary for success in this class freshman year)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SPANISH (9th grade vs. 8th grade)</a:t>
            </a:r>
          </a:p>
        </p:txBody>
      </p:sp>
      <p:sp>
        <p:nvSpPr>
          <p:cNvPr id="139" name="Shape 13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Spanish I</a:t>
            </a:r>
          </a:p>
          <a:p>
            <a:pPr marL="914400" lvl="1" indent="-381000" rtl="0">
              <a:spcBef>
                <a:spcPts val="0"/>
              </a:spcBef>
              <a:buClr>
                <a:schemeClr val="dk1"/>
              </a:buClr>
              <a:buSzPct val="120000"/>
              <a:buFont typeface="Courier New"/>
              <a:buChar char="o"/>
            </a:pPr>
            <a:r>
              <a:rPr lang="en" sz="2000"/>
              <a:t>Content is identical to the 8th grade version, since it is the same course as it's 8th grade counterpart, intended for high school credit</a:t>
            </a:r>
          </a:p>
          <a:p>
            <a:pPr marL="457200" lvl="0" indent="-419100" rtl="0">
              <a:spcBef>
                <a:spcPts val="0"/>
              </a:spcBef>
              <a:buClr>
                <a:schemeClr val="dk1"/>
              </a:buClr>
              <a:buSzPct val="100000"/>
              <a:buFont typeface="Arial"/>
              <a:buChar char="●"/>
            </a:pPr>
            <a:r>
              <a:rPr lang="en"/>
              <a:t>Spanish II</a:t>
            </a:r>
          </a:p>
          <a:p>
            <a:pPr marL="914400" lvl="1" indent="-381000" rtl="0">
              <a:spcBef>
                <a:spcPts val="0"/>
              </a:spcBef>
              <a:buClr>
                <a:schemeClr val="dk1"/>
              </a:buClr>
              <a:buSzPct val="120000"/>
              <a:buFont typeface="Courier New"/>
              <a:buChar char="o"/>
            </a:pPr>
            <a:r>
              <a:rPr lang="en" sz="2000"/>
              <a:t>Functions will expand to include the progressive tenses, telling time, giving orders, discussing feelings, making comparisons and referring to habitual actions in the past</a:t>
            </a:r>
          </a:p>
          <a:p>
            <a:pPr marL="914400" lvl="1" indent="-381000" rtl="0">
              <a:spcBef>
                <a:spcPts val="0"/>
              </a:spcBef>
              <a:buClr>
                <a:schemeClr val="dk1"/>
              </a:buClr>
              <a:buSzPct val="120000"/>
              <a:buFont typeface="Courier New"/>
              <a:buChar char="o"/>
            </a:pPr>
            <a:r>
              <a:rPr lang="en" sz="2000"/>
              <a:t>Cultural awareness is expanded with more specific study of the Spanish-speaking world. </a:t>
            </a:r>
          </a:p>
          <a:p>
            <a:pPr marL="914400" lvl="1" indent="-381000">
              <a:spcBef>
                <a:spcPts val="0"/>
              </a:spcBef>
              <a:buClr>
                <a:schemeClr val="dk1"/>
              </a:buClr>
              <a:buSzPct val="120000"/>
              <a:buFont typeface="Courier New"/>
              <a:buChar char="o"/>
            </a:pPr>
            <a:r>
              <a:rPr lang="en" sz="2000"/>
              <a:t>Students will be required to engage in more challenging discussions in Spanish and English as they use their critical-thinking skills to restate and assess both written texts and recorded passages.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FINE ARTS (9th grade vs. 8th grade)</a:t>
            </a:r>
          </a:p>
        </p:txBody>
      </p:sp>
      <p:sp>
        <p:nvSpPr>
          <p:cNvPr id="145" name="Shape 14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93750"/>
              <a:buFont typeface="Arial"/>
              <a:buChar char="●"/>
            </a:pPr>
            <a:r>
              <a:rPr lang="en" sz="3200"/>
              <a:t>Art 1</a:t>
            </a:r>
          </a:p>
          <a:p>
            <a:pPr marL="914400" lvl="1" indent="-381000" rtl="0">
              <a:spcBef>
                <a:spcPts val="0"/>
              </a:spcBef>
              <a:buClr>
                <a:schemeClr val="dk1"/>
              </a:buClr>
              <a:buSzPct val="80000"/>
              <a:buFont typeface="Courier New"/>
              <a:buChar char="o"/>
            </a:pPr>
            <a:r>
              <a:rPr lang="en"/>
              <a:t>Projects become more open-ended. Guidelines are given, but students must come up with their own unique subjects and ideas.</a:t>
            </a:r>
          </a:p>
          <a:p>
            <a:pPr marL="914400" lvl="1" indent="-381000" rtl="0">
              <a:spcBef>
                <a:spcPts val="0"/>
              </a:spcBef>
              <a:buClr>
                <a:schemeClr val="dk1"/>
              </a:buClr>
              <a:buSzPct val="80000"/>
              <a:buFont typeface="Courier New"/>
              <a:buChar char="o"/>
            </a:pPr>
            <a:r>
              <a:rPr lang="en"/>
              <a:t>Students complete a much larger painting unit</a:t>
            </a:r>
          </a:p>
          <a:p>
            <a:pPr marL="914400" lvl="1" indent="-381000" rtl="0">
              <a:spcBef>
                <a:spcPts val="0"/>
              </a:spcBef>
              <a:buClr>
                <a:schemeClr val="dk1"/>
              </a:buClr>
              <a:buSzPct val="80000"/>
              <a:buFont typeface="Courier New"/>
              <a:buChar char="o"/>
            </a:pPr>
            <a:r>
              <a:rPr lang="en"/>
              <a:t>Grade determined by growth in the content area,  consistent work habits/self-efficacy, effective use of class time</a:t>
            </a:r>
          </a:p>
          <a:p>
            <a:pPr marL="457200" lvl="0" indent="-419100" rtl="0">
              <a:spcBef>
                <a:spcPts val="0"/>
              </a:spcBef>
              <a:buClr>
                <a:schemeClr val="dk1"/>
              </a:buClr>
              <a:buSzPct val="93750"/>
              <a:buFont typeface="Arial"/>
              <a:buChar char="●"/>
            </a:pPr>
            <a:r>
              <a:rPr lang="en" sz="3200"/>
              <a:t>Chorus</a:t>
            </a:r>
          </a:p>
          <a:p>
            <a:pPr marL="914400" lvl="1" indent="-381000" rtl="0">
              <a:spcBef>
                <a:spcPts val="0"/>
              </a:spcBef>
              <a:buClr>
                <a:schemeClr val="dk1"/>
              </a:buClr>
              <a:buSzPct val="80000"/>
              <a:buFont typeface="Courier New"/>
              <a:buChar char="o"/>
            </a:pPr>
            <a:r>
              <a:rPr lang="en">
                <a:solidFill>
                  <a:srgbClr val="222222"/>
                </a:solidFill>
              </a:rPr>
              <a:t>Extra performance during the year</a:t>
            </a:r>
          </a:p>
          <a:p>
            <a:pPr marL="914400" lvl="1" indent="-381000" rtl="0">
              <a:spcBef>
                <a:spcPts val="0"/>
              </a:spcBef>
              <a:buClr>
                <a:schemeClr val="dk1"/>
              </a:buClr>
              <a:buSzPct val="80000"/>
              <a:buFont typeface="Courier New"/>
              <a:buChar char="o"/>
            </a:pPr>
            <a:r>
              <a:rPr lang="en">
                <a:solidFill>
                  <a:srgbClr val="222222"/>
                </a:solidFill>
              </a:rPr>
              <a:t>Great deal of emphasis is placed on the students' individual responsibility to uphold the integrity of the ensemble, the music, and the sound that is made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380998"/>
            <a:ext cx="7772400" cy="1546500"/>
          </a:xfrm>
          <a:prstGeom prst="rect">
            <a:avLst/>
          </a:prstGeom>
        </p:spPr>
        <p:txBody>
          <a:bodyPr lIns="91425" tIns="91425" rIns="91425" bIns="91425" anchor="b" anchorCtr="0">
            <a:noAutofit/>
          </a:bodyPr>
          <a:lstStyle/>
          <a:p>
            <a:pPr>
              <a:spcBef>
                <a:spcPts val="0"/>
              </a:spcBef>
              <a:buNone/>
            </a:pPr>
            <a:r>
              <a:rPr lang="en"/>
              <a:t>What have you heard about Upper School?</a:t>
            </a:r>
          </a:p>
        </p:txBody>
      </p:sp>
      <p:sp>
        <p:nvSpPr>
          <p:cNvPr id="31" name="Shape 31"/>
          <p:cNvSpPr/>
          <p:nvPr/>
        </p:nvSpPr>
        <p:spPr>
          <a:xfrm>
            <a:off x="887225" y="4833950"/>
            <a:ext cx="2279400" cy="1125899"/>
          </a:xfrm>
          <a:prstGeom prst="wedgeRoundRectCallout">
            <a:avLst>
              <a:gd name="adj1" fmla="val -76726"/>
              <a:gd name="adj2" fmla="val 92685"/>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See </a:t>
            </a:r>
          </a:p>
          <a:p>
            <a:pPr lvl="0" algn="ctr" rtl="0">
              <a:spcBef>
                <a:spcPts val="0"/>
              </a:spcBef>
              <a:buNone/>
            </a:pPr>
            <a:r>
              <a:rPr lang="en" b="1"/>
              <a:t>"Advice from </a:t>
            </a:r>
          </a:p>
          <a:p>
            <a:pPr lvl="0" algn="ctr" rtl="0">
              <a:spcBef>
                <a:spcPts val="0"/>
              </a:spcBef>
              <a:buNone/>
            </a:pPr>
            <a:r>
              <a:rPr lang="en" b="1"/>
              <a:t>Past Students"</a:t>
            </a:r>
          </a:p>
          <a:p>
            <a:pPr algn="ctr">
              <a:spcBef>
                <a:spcPts val="0"/>
              </a:spcBef>
              <a:buNone/>
            </a:pPr>
            <a:r>
              <a:rPr lang="en" b="1"/>
              <a:t>PowerPoint</a:t>
            </a:r>
          </a:p>
        </p:txBody>
      </p:sp>
      <p:sp>
        <p:nvSpPr>
          <p:cNvPr id="32" name="Shape 32"/>
          <p:cNvSpPr/>
          <p:nvPr/>
        </p:nvSpPr>
        <p:spPr>
          <a:xfrm>
            <a:off x="5254625" y="5111750"/>
            <a:ext cx="1698600" cy="1317600"/>
          </a:xfrm>
          <a:prstGeom prst="wedgeRoundRectCallout">
            <a:avLst>
              <a:gd name="adj1" fmla="val 154676"/>
              <a:gd name="adj2" fmla="val -84940"/>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 name="Shape 33"/>
          <p:cNvSpPr/>
          <p:nvPr/>
        </p:nvSpPr>
        <p:spPr>
          <a:xfrm>
            <a:off x="685800" y="476250"/>
            <a:ext cx="1698600" cy="1317600"/>
          </a:xfrm>
          <a:prstGeom prst="wedgeEllipseCallout">
            <a:avLst>
              <a:gd name="adj1" fmla="val -78972"/>
              <a:gd name="adj2" fmla="val -65663"/>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 name="Shape 34"/>
          <p:cNvSpPr/>
          <p:nvPr/>
        </p:nvSpPr>
        <p:spPr>
          <a:xfrm>
            <a:off x="6381775" y="825500"/>
            <a:ext cx="1841399" cy="1125899"/>
          </a:xfrm>
          <a:prstGeom prst="wedgeRectCallout">
            <a:avLst>
              <a:gd name="adj1" fmla="val 52590"/>
              <a:gd name="adj2" fmla="val -103579"/>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a:t>FINE ARTS (9th grade vs. 8th grade)</a:t>
            </a:r>
          </a:p>
        </p:txBody>
      </p:sp>
      <p:sp>
        <p:nvSpPr>
          <p:cNvPr id="151" name="Shape 151"/>
          <p:cNvSpPr txBox="1">
            <a:spLocks noGrp="1"/>
          </p:cNvSpPr>
          <p:nvPr>
            <p:ph type="body" idx="1"/>
          </p:nvPr>
        </p:nvSpPr>
        <p:spPr>
          <a:xfrm>
            <a:off x="457200" y="1768198"/>
            <a:ext cx="7837200" cy="4237200"/>
          </a:xfrm>
          <a:prstGeom prst="rect">
            <a:avLst/>
          </a:prstGeom>
        </p:spPr>
        <p:txBody>
          <a:bodyPr lIns="91425" tIns="91425" rIns="91425" bIns="91425" anchor="t" anchorCtr="0">
            <a:noAutofit/>
          </a:bodyPr>
          <a:lstStyle/>
          <a:p>
            <a:pPr marL="457200" lvl="0" indent="-419100" rtl="0">
              <a:spcBef>
                <a:spcPts val="0"/>
              </a:spcBef>
              <a:buClr>
                <a:schemeClr val="dk1"/>
              </a:buClr>
              <a:buSzPct val="93750"/>
              <a:buFont typeface="Arial"/>
              <a:buChar char="●"/>
            </a:pPr>
            <a:r>
              <a:rPr lang="en" sz="3200"/>
              <a:t>Band</a:t>
            </a:r>
          </a:p>
          <a:p>
            <a:pPr marL="914400" lvl="1" indent="-381000" rtl="0">
              <a:spcBef>
                <a:spcPts val="0"/>
              </a:spcBef>
              <a:buClr>
                <a:schemeClr val="dk1"/>
              </a:buClr>
              <a:buSzPct val="80000"/>
              <a:buFont typeface="Courier New"/>
              <a:buChar char="o"/>
            </a:pPr>
            <a:r>
              <a:rPr lang="en"/>
              <a:t>Music literature is more challenging</a:t>
            </a:r>
          </a:p>
          <a:p>
            <a:pPr marL="914400" lvl="1" indent="-381000" rtl="0">
              <a:spcBef>
                <a:spcPts val="0"/>
              </a:spcBef>
              <a:buClr>
                <a:schemeClr val="dk1"/>
              </a:buClr>
              <a:buSzPct val="80000"/>
              <a:buFont typeface="Courier New"/>
              <a:buChar char="o"/>
            </a:pPr>
            <a:r>
              <a:rPr lang="en"/>
              <a:t>Students learn more scales</a:t>
            </a:r>
          </a:p>
          <a:p>
            <a:pPr marL="457200" lvl="0" indent="0" rtl="0">
              <a:spcBef>
                <a:spcPts val="0"/>
              </a:spcBef>
              <a:buNone/>
            </a:pPr>
            <a:endParaRPr/>
          </a:p>
          <a:p>
            <a:pPr marL="457200" lvl="0" indent="-419100" rtl="0">
              <a:spcBef>
                <a:spcPts val="0"/>
              </a:spcBef>
              <a:buClr>
                <a:schemeClr val="dk1"/>
              </a:buClr>
              <a:buSzPct val="93750"/>
              <a:buFont typeface="Arial"/>
              <a:buChar char="●"/>
            </a:pPr>
            <a:r>
              <a:rPr lang="en" sz="3200"/>
              <a:t>Theater</a:t>
            </a:r>
          </a:p>
          <a:p>
            <a:pPr marL="914400" lvl="1" indent="-381000" rtl="0">
              <a:spcBef>
                <a:spcPts val="0"/>
              </a:spcBef>
              <a:buClr>
                <a:schemeClr val="dk1"/>
              </a:buClr>
              <a:buSzPct val="80000"/>
              <a:buFont typeface="Courier New"/>
              <a:buChar char="o"/>
            </a:pPr>
            <a:r>
              <a:rPr lang="en"/>
              <a:t>More academically driven</a:t>
            </a:r>
          </a:p>
          <a:p>
            <a:pPr marL="914400" lvl="1" indent="-381000" rtl="0">
              <a:spcBef>
                <a:spcPts val="0"/>
              </a:spcBef>
              <a:buClr>
                <a:schemeClr val="dk1"/>
              </a:buClr>
              <a:buSzPct val="80000"/>
              <a:buFont typeface="Courier New"/>
              <a:buChar char="o"/>
            </a:pPr>
            <a:r>
              <a:rPr lang="en"/>
              <a:t>Students are expected to perform in front of their peers in monologues and duet scenes</a:t>
            </a:r>
          </a:p>
          <a:p>
            <a:pPr marL="914400" lvl="1" indent="-381000" rtl="0">
              <a:spcBef>
                <a:spcPts val="0"/>
              </a:spcBef>
              <a:buClr>
                <a:schemeClr val="dk1"/>
              </a:buClr>
              <a:buSzPct val="80000"/>
              <a:buFont typeface="Courier New"/>
              <a:buChar char="o"/>
            </a:pPr>
            <a:r>
              <a:rPr lang="en"/>
              <a:t>Begin writing monologues and short scenes</a:t>
            </a:r>
          </a:p>
          <a:p>
            <a:pPr marL="457200" lvl="0" indent="0" rtl="0">
              <a:spcBef>
                <a:spcPts val="0"/>
              </a:spcBef>
              <a:buNone/>
            </a:pPr>
            <a:endParaRPr/>
          </a:p>
        </p:txBody>
      </p:sp>
      <p:sp>
        <p:nvSpPr>
          <p:cNvPr id="152" name="Shape 152"/>
          <p:cNvSpPr txBox="1"/>
          <p:nvPr/>
        </p:nvSpPr>
        <p:spPr>
          <a:xfrm>
            <a:off x="1027050" y="5640825"/>
            <a:ext cx="7143299" cy="985199"/>
          </a:xfrm>
          <a:prstGeom prst="rect">
            <a:avLst/>
          </a:prstGeom>
          <a:noFill/>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62"/>
            <a:ext cx="8229600" cy="2368199"/>
          </a:xfrm>
          <a:prstGeom prst="rect">
            <a:avLst/>
          </a:prstGeom>
        </p:spPr>
        <p:txBody>
          <a:bodyPr lIns="91425" tIns="91425" rIns="91425" bIns="91425" anchor="ctr" anchorCtr="0">
            <a:noAutofit/>
          </a:bodyPr>
          <a:lstStyle/>
          <a:p>
            <a:pPr lvl="0" algn="ctr" rtl="0">
              <a:spcBef>
                <a:spcPts val="0"/>
              </a:spcBef>
              <a:buNone/>
            </a:pPr>
            <a:r>
              <a:rPr lang="en" sz="4800"/>
              <a:t>Homework and Studying </a:t>
            </a:r>
          </a:p>
          <a:p>
            <a:pPr lvl="0" algn="ctr" rtl="0">
              <a:spcBef>
                <a:spcPts val="0"/>
              </a:spcBef>
              <a:buNone/>
            </a:pPr>
            <a:r>
              <a:rPr lang="en" sz="4800"/>
              <a:t>in Upper School</a:t>
            </a:r>
          </a:p>
          <a:p>
            <a:pPr algn="ctr">
              <a:spcBef>
                <a:spcPts val="0"/>
              </a:spcBef>
              <a:buNone/>
            </a:pPr>
            <a:r>
              <a:rPr lang="en" sz="3000">
                <a:solidFill>
                  <a:srgbClr val="CCCCCC"/>
                </a:solidFill>
              </a:rPr>
              <a:t>"Study Skills and Myths"</a:t>
            </a:r>
          </a:p>
        </p:txBody>
      </p:sp>
      <p:pic>
        <p:nvPicPr>
          <p:cNvPr id="158" name="Shape 158"/>
          <p:cNvPicPr preferRelativeResize="0"/>
          <p:nvPr/>
        </p:nvPicPr>
        <p:blipFill>
          <a:blip r:embed="rId3"/>
          <a:stretch>
            <a:fillRect/>
          </a:stretch>
        </p:blipFill>
        <p:spPr>
          <a:xfrm>
            <a:off x="2640712" y="2909902"/>
            <a:ext cx="3862573" cy="3462325"/>
          </a:xfrm>
          <a:prstGeom prst="rect">
            <a:avLst/>
          </a:prstGeom>
          <a:noFill/>
          <a:ln>
            <a:noFill/>
          </a:ln>
        </p:spPr>
      </p:pic>
      <p:pic>
        <p:nvPicPr>
          <p:cNvPr id="159" name="Shape 159"/>
          <p:cNvPicPr preferRelativeResize="0"/>
          <p:nvPr/>
        </p:nvPicPr>
        <p:blipFill>
          <a:blip r:embed="rId4"/>
          <a:stretch>
            <a:fillRect/>
          </a:stretch>
        </p:blipFill>
        <p:spPr>
          <a:xfrm>
            <a:off x="457200" y="3589851"/>
            <a:ext cx="2803449" cy="1846774"/>
          </a:xfrm>
          <a:prstGeom prst="rect">
            <a:avLst/>
          </a:prstGeom>
          <a:noFill/>
          <a:ln>
            <a:noFill/>
          </a:ln>
        </p:spPr>
      </p:pic>
      <p:pic>
        <p:nvPicPr>
          <p:cNvPr id="160" name="Shape 160"/>
          <p:cNvPicPr preferRelativeResize="0"/>
          <p:nvPr/>
        </p:nvPicPr>
        <p:blipFill>
          <a:blip r:embed="rId5"/>
          <a:stretch>
            <a:fillRect/>
          </a:stretch>
        </p:blipFill>
        <p:spPr>
          <a:xfrm>
            <a:off x="6609049" y="3470024"/>
            <a:ext cx="2183525" cy="208642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8200" y="274637"/>
            <a:ext cx="7848599" cy="1143000"/>
          </a:xfrm>
          <a:prstGeom prst="rect">
            <a:avLst/>
          </a:prstGeom>
        </p:spPr>
        <p:txBody>
          <a:bodyPr lIns="91425" tIns="91425" rIns="91425" bIns="91425" anchor="ctr" anchorCtr="0">
            <a:noAutofit/>
          </a:bodyPr>
          <a:lstStyle/>
          <a:p>
            <a:pPr lvl="0" rtl="0">
              <a:spcBef>
                <a:spcPts val="0"/>
              </a:spcBef>
              <a:buNone/>
            </a:pPr>
            <a:r>
              <a:rPr lang="en"/>
              <a:t>HOMEWORK</a:t>
            </a:r>
          </a:p>
        </p:txBody>
      </p:sp>
      <p:sp>
        <p:nvSpPr>
          <p:cNvPr id="166" name="Shape 166"/>
          <p:cNvSpPr txBox="1">
            <a:spLocks noGrp="1"/>
          </p:cNvSpPr>
          <p:nvPr>
            <p:ph type="body" idx="1"/>
          </p:nvPr>
        </p:nvSpPr>
        <p:spPr>
          <a:xfrm>
            <a:off x="457200" y="1663700"/>
            <a:ext cx="8229600" cy="4904399"/>
          </a:xfrm>
          <a:prstGeom prst="rect">
            <a:avLst/>
          </a:prstGeom>
        </p:spPr>
        <p:txBody>
          <a:bodyPr lIns="91425" tIns="91425" rIns="91425" bIns="91425" anchor="t" anchorCtr="0">
            <a:noAutofit/>
          </a:bodyPr>
          <a:lstStyle/>
          <a:p>
            <a:pPr marL="457200" lvl="0" indent="-368300" rtl="0">
              <a:lnSpc>
                <a:spcPct val="115000"/>
              </a:lnSpc>
              <a:spcBef>
                <a:spcPts val="0"/>
              </a:spcBef>
              <a:buClr>
                <a:srgbClr val="000000"/>
              </a:buClr>
              <a:buSzPct val="91666"/>
              <a:buFont typeface="Arial"/>
              <a:buChar char="●"/>
            </a:pPr>
            <a:r>
              <a:rPr lang="en" sz="2400">
                <a:solidFill>
                  <a:srgbClr val="000000"/>
                </a:solidFill>
              </a:rPr>
              <a:t>As students age, the amount </a:t>
            </a:r>
            <a:br>
              <a:rPr lang="en" sz="2400">
                <a:solidFill>
                  <a:srgbClr val="000000"/>
                </a:solidFill>
              </a:rPr>
            </a:br>
            <a:r>
              <a:rPr lang="en" sz="2400">
                <a:solidFill>
                  <a:srgbClr val="000000"/>
                </a:solidFill>
              </a:rPr>
              <a:t>of responsibility increases</a:t>
            </a:r>
          </a:p>
          <a:p>
            <a:pPr lvl="0" rtl="0">
              <a:lnSpc>
                <a:spcPct val="115000"/>
              </a:lnSpc>
              <a:spcBef>
                <a:spcPts val="0"/>
              </a:spcBef>
              <a:buNone/>
            </a:pPr>
            <a:endParaRPr sz="800">
              <a:solidFill>
                <a:srgbClr val="000000"/>
              </a:solidFill>
            </a:endParaRPr>
          </a:p>
          <a:p>
            <a:pPr marL="457200" lvl="0" indent="-368300" rtl="0">
              <a:lnSpc>
                <a:spcPct val="115000"/>
              </a:lnSpc>
              <a:spcBef>
                <a:spcPts val="0"/>
              </a:spcBef>
              <a:buClr>
                <a:srgbClr val="000000"/>
              </a:buClr>
              <a:buSzPct val="91666"/>
              <a:buFont typeface="Arial"/>
              <a:buChar char="●"/>
            </a:pPr>
            <a:r>
              <a:rPr lang="en" sz="2400">
                <a:solidFill>
                  <a:srgbClr val="000000"/>
                </a:solidFill>
              </a:rPr>
              <a:t>PLP students have reported experiencing a large jump in the amount and difficulty level of homework from 8th to 9th grade</a:t>
            </a:r>
          </a:p>
          <a:p>
            <a:pPr lvl="0" rtl="0">
              <a:lnSpc>
                <a:spcPct val="115000"/>
              </a:lnSpc>
              <a:spcBef>
                <a:spcPts val="0"/>
              </a:spcBef>
              <a:buNone/>
            </a:pPr>
            <a:endParaRPr sz="800">
              <a:solidFill>
                <a:srgbClr val="000000"/>
              </a:solidFill>
            </a:endParaRPr>
          </a:p>
          <a:p>
            <a:pPr marL="457200" lvl="0" indent="-368300" rtl="0">
              <a:lnSpc>
                <a:spcPct val="115000"/>
              </a:lnSpc>
              <a:spcBef>
                <a:spcPts val="0"/>
              </a:spcBef>
              <a:buClr>
                <a:srgbClr val="000000"/>
              </a:buClr>
              <a:buSzPct val="91666"/>
              <a:buFont typeface="Arial"/>
              <a:buChar char="●"/>
            </a:pPr>
            <a:r>
              <a:rPr lang="en" sz="2400">
                <a:solidFill>
                  <a:srgbClr val="000000"/>
                </a:solidFill>
              </a:rPr>
              <a:t>The average student at PLP can expect about 2 hours of homework, on average, per night in the upper school</a:t>
            </a:r>
          </a:p>
          <a:p>
            <a:pPr lvl="0" rtl="0">
              <a:lnSpc>
                <a:spcPct val="115000"/>
              </a:lnSpc>
              <a:spcBef>
                <a:spcPts val="0"/>
              </a:spcBef>
              <a:buNone/>
            </a:pPr>
            <a:endParaRPr sz="800">
              <a:solidFill>
                <a:srgbClr val="000000"/>
              </a:solidFill>
            </a:endParaRPr>
          </a:p>
          <a:p>
            <a:pPr marL="457200" lvl="0" indent="-368300" rtl="0">
              <a:lnSpc>
                <a:spcPct val="115000"/>
              </a:lnSpc>
              <a:spcBef>
                <a:spcPts val="0"/>
              </a:spcBef>
              <a:buClr>
                <a:srgbClr val="000000"/>
              </a:buClr>
              <a:buSzPct val="91666"/>
              <a:buFont typeface="Arial"/>
              <a:buChar char="●"/>
            </a:pPr>
            <a:r>
              <a:rPr lang="en" sz="2400">
                <a:solidFill>
                  <a:srgbClr val="000000"/>
                </a:solidFill>
              </a:rPr>
              <a:t>This workload will likely be heavier if you are enrolled in all honors courses</a:t>
            </a:r>
            <a:r>
              <a:rPr lang="en" sz="2200">
                <a:solidFill>
                  <a:srgbClr val="000000"/>
                </a:solidFill>
              </a:rPr>
              <a:t> </a:t>
            </a:r>
            <a:r>
              <a:rPr lang="en" sz="1600">
                <a:solidFill>
                  <a:srgbClr val="000000"/>
                </a:solidFill>
              </a:rPr>
              <a:t>(NOTE: it is not advised that students take all honors courses unless they are willing to put in the necessary time and work - for many students this often means a substantial sacrifice of cutting back on athletics, clubs, jobs, or other extracurricular activities in order to maintain A's and B's)</a:t>
            </a:r>
          </a:p>
        </p:txBody>
      </p:sp>
      <p:pic>
        <p:nvPicPr>
          <p:cNvPr id="167" name="Shape 167"/>
          <p:cNvPicPr preferRelativeResize="0"/>
          <p:nvPr/>
        </p:nvPicPr>
        <p:blipFill>
          <a:blip r:embed="rId3"/>
          <a:stretch>
            <a:fillRect/>
          </a:stretch>
        </p:blipFill>
        <p:spPr>
          <a:xfrm>
            <a:off x="5319208" y="274637"/>
            <a:ext cx="3145340" cy="2106346"/>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2075425"/>
            <a:ext cx="8229600" cy="4643100"/>
          </a:xfrm>
          <a:prstGeom prst="rect">
            <a:avLst/>
          </a:prstGeom>
        </p:spPr>
        <p:txBody>
          <a:bodyPr lIns="91425" tIns="91425" rIns="91425" bIns="91425" anchor="t" anchorCtr="0">
            <a:noAutofit/>
          </a:bodyPr>
          <a:lstStyle/>
          <a:p>
            <a:pPr marL="457200" lvl="0" indent="-342900" rtl="0">
              <a:lnSpc>
                <a:spcPct val="115000"/>
              </a:lnSpc>
              <a:spcBef>
                <a:spcPts val="0"/>
              </a:spcBef>
              <a:buClr>
                <a:srgbClr val="000000"/>
              </a:buClr>
              <a:buSzPct val="81818"/>
              <a:buFont typeface="Arial"/>
              <a:buChar char="●"/>
            </a:pPr>
            <a:r>
              <a:rPr lang="en" sz="2200">
                <a:solidFill>
                  <a:srgbClr val="000000"/>
                </a:solidFill>
              </a:rPr>
              <a:t>Homework may or may not be graded, </a:t>
            </a:r>
            <a:r>
              <a:rPr lang="en" sz="2200" b="1">
                <a:solidFill>
                  <a:srgbClr val="000000"/>
                </a:solidFill>
              </a:rPr>
              <a:t>but do it anyway</a:t>
            </a:r>
            <a:r>
              <a:rPr lang="en" sz="2200">
                <a:solidFill>
                  <a:srgbClr val="000000"/>
                </a:solidFill>
              </a:rPr>
              <a:t> - it will help you learn the material and your test grades will show it.</a:t>
            </a:r>
          </a:p>
          <a:p>
            <a:pPr lvl="0" rtl="0">
              <a:lnSpc>
                <a:spcPct val="115000"/>
              </a:lnSpc>
              <a:spcBef>
                <a:spcPts val="0"/>
              </a:spcBef>
              <a:buNone/>
            </a:pPr>
            <a:endParaRPr sz="600">
              <a:solidFill>
                <a:srgbClr val="000000"/>
              </a:solidFill>
            </a:endParaRPr>
          </a:p>
          <a:p>
            <a:pPr marL="457200" lvl="0" indent="-342900" rtl="0">
              <a:lnSpc>
                <a:spcPct val="115000"/>
              </a:lnSpc>
              <a:spcBef>
                <a:spcPts val="0"/>
              </a:spcBef>
              <a:buClr>
                <a:srgbClr val="000000"/>
              </a:buClr>
              <a:buSzPct val="81818"/>
              <a:buFont typeface="Arial"/>
              <a:buChar char="●"/>
            </a:pPr>
            <a:r>
              <a:rPr lang="en" sz="2200">
                <a:solidFill>
                  <a:srgbClr val="000000"/>
                </a:solidFill>
              </a:rPr>
              <a:t>Busy work is not assigned - every assignment facilitates learning and is expected to be completed, whether or not it is graded.</a:t>
            </a:r>
          </a:p>
          <a:p>
            <a:pPr lvl="0" rtl="0">
              <a:lnSpc>
                <a:spcPct val="115000"/>
              </a:lnSpc>
              <a:spcBef>
                <a:spcPts val="0"/>
              </a:spcBef>
              <a:buNone/>
            </a:pPr>
            <a:endParaRPr sz="600">
              <a:solidFill>
                <a:srgbClr val="000000"/>
              </a:solidFill>
            </a:endParaRPr>
          </a:p>
          <a:p>
            <a:pPr marL="457200" lvl="0" indent="-342900" rtl="0">
              <a:lnSpc>
                <a:spcPct val="115000"/>
              </a:lnSpc>
              <a:spcBef>
                <a:spcPts val="0"/>
              </a:spcBef>
              <a:buClr>
                <a:srgbClr val="000000"/>
              </a:buClr>
              <a:buSzPct val="81818"/>
              <a:buFont typeface="Arial"/>
              <a:buChar char="●"/>
            </a:pPr>
            <a:r>
              <a:rPr lang="en" sz="2200" b="1">
                <a:solidFill>
                  <a:srgbClr val="000000"/>
                </a:solidFill>
              </a:rPr>
              <a:t>Homework and studying should occur EVERY night.</a:t>
            </a:r>
            <a:r>
              <a:rPr lang="en" sz="2200">
                <a:solidFill>
                  <a:srgbClr val="000000"/>
                </a:solidFill>
              </a:rPr>
              <a:t> Some nights may have a lighter workload than other nights, but it is rare for a student to not have homework in any class on a given night.</a:t>
            </a:r>
          </a:p>
          <a:p>
            <a:pPr>
              <a:spcBef>
                <a:spcPts val="0"/>
              </a:spcBef>
              <a:buNone/>
            </a:pPr>
            <a:endParaRPr sz="2100"/>
          </a:p>
        </p:txBody>
      </p:sp>
      <p:sp>
        <p:nvSpPr>
          <p:cNvPr id="173" name="Shape 173"/>
          <p:cNvSpPr txBox="1">
            <a:spLocks noGrp="1"/>
          </p:cNvSpPr>
          <p:nvPr>
            <p:ph type="title"/>
          </p:nvPr>
        </p:nvSpPr>
        <p:spPr>
          <a:xfrm>
            <a:off x="877887" y="274637"/>
            <a:ext cx="7808999" cy="1143000"/>
          </a:xfrm>
          <a:prstGeom prst="rect">
            <a:avLst/>
          </a:prstGeom>
        </p:spPr>
        <p:txBody>
          <a:bodyPr lIns="91425" tIns="91425" rIns="91425" bIns="91425" anchor="ctr" anchorCtr="0">
            <a:noAutofit/>
          </a:bodyPr>
          <a:lstStyle/>
          <a:p>
            <a:pPr lvl="0" rtl="0">
              <a:spcBef>
                <a:spcPts val="0"/>
              </a:spcBef>
              <a:buNone/>
            </a:pPr>
            <a:r>
              <a:rPr lang="en"/>
              <a:t>HOMEWORK</a:t>
            </a:r>
          </a:p>
        </p:txBody>
      </p:sp>
      <p:pic>
        <p:nvPicPr>
          <p:cNvPr id="174" name="Shape 174"/>
          <p:cNvPicPr preferRelativeResize="0"/>
          <p:nvPr/>
        </p:nvPicPr>
        <p:blipFill>
          <a:blip r:embed="rId3"/>
          <a:stretch>
            <a:fillRect/>
          </a:stretch>
        </p:blipFill>
        <p:spPr>
          <a:xfrm>
            <a:off x="5310353" y="353631"/>
            <a:ext cx="3465270" cy="1408112"/>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77887" y="274637"/>
            <a:ext cx="7808999" cy="1143000"/>
          </a:xfrm>
          <a:prstGeom prst="rect">
            <a:avLst/>
          </a:prstGeom>
        </p:spPr>
        <p:txBody>
          <a:bodyPr lIns="91425" tIns="91425" rIns="91425" bIns="91425" anchor="ctr" anchorCtr="0">
            <a:noAutofit/>
          </a:bodyPr>
          <a:lstStyle/>
          <a:p>
            <a:pPr>
              <a:spcBef>
                <a:spcPts val="0"/>
              </a:spcBef>
              <a:buNone/>
            </a:pPr>
            <a:r>
              <a:rPr lang="en"/>
              <a:t>STUDYING</a:t>
            </a:r>
          </a:p>
        </p:txBody>
      </p:sp>
      <p:sp>
        <p:nvSpPr>
          <p:cNvPr id="180" name="Shape 180"/>
          <p:cNvSpPr txBox="1">
            <a:spLocks noGrp="1"/>
          </p:cNvSpPr>
          <p:nvPr>
            <p:ph type="body" idx="1"/>
          </p:nvPr>
        </p:nvSpPr>
        <p:spPr>
          <a:xfrm>
            <a:off x="457200" y="1919260"/>
            <a:ext cx="8229600" cy="4889699"/>
          </a:xfrm>
          <a:prstGeom prst="rect">
            <a:avLst/>
          </a:prstGeom>
        </p:spPr>
        <p:txBody>
          <a:bodyPr lIns="91425" tIns="91425" rIns="91425" bIns="91425" anchor="t" anchorCtr="0">
            <a:noAutofit/>
          </a:bodyPr>
          <a:lstStyle/>
          <a:p>
            <a:pPr marL="457200" lvl="0" indent="-355600" rtl="0">
              <a:lnSpc>
                <a:spcPct val="115000"/>
              </a:lnSpc>
              <a:spcBef>
                <a:spcPts val="0"/>
              </a:spcBef>
              <a:buClr>
                <a:srgbClr val="000000"/>
              </a:buClr>
              <a:buSzPct val="100000"/>
              <a:buFont typeface="Arial"/>
              <a:buChar char="●"/>
            </a:pPr>
            <a:r>
              <a:rPr lang="en" sz="2000" b="1">
                <a:solidFill>
                  <a:srgbClr val="000000"/>
                </a:solidFill>
              </a:rPr>
              <a:t>Homework and studying are two different things</a:t>
            </a:r>
            <a:r>
              <a:rPr lang="en" sz="2000">
                <a:solidFill>
                  <a:srgbClr val="000000"/>
                </a:solidFill>
              </a:rPr>
              <a:t>:</a:t>
            </a:r>
          </a:p>
          <a:p>
            <a:pPr marL="914400" lvl="1" indent="-355600" rtl="0">
              <a:lnSpc>
                <a:spcPct val="115000"/>
              </a:lnSpc>
              <a:spcBef>
                <a:spcPts val="0"/>
              </a:spcBef>
              <a:buClr>
                <a:srgbClr val="000000"/>
              </a:buClr>
              <a:buSzPct val="100000"/>
              <a:buFont typeface="Courier New"/>
              <a:buChar char="o"/>
            </a:pPr>
            <a:r>
              <a:rPr lang="en" sz="2000">
                <a:solidFill>
                  <a:srgbClr val="000000"/>
                </a:solidFill>
              </a:rPr>
              <a:t>Homework is an actual assignment that a student is expected to complete, usually by a certain deadline. </a:t>
            </a:r>
          </a:p>
          <a:p>
            <a:pPr marL="914400" lvl="1" indent="-355600" rtl="0">
              <a:lnSpc>
                <a:spcPct val="115000"/>
              </a:lnSpc>
              <a:spcBef>
                <a:spcPts val="0"/>
              </a:spcBef>
              <a:buClr>
                <a:srgbClr val="000000"/>
              </a:buClr>
              <a:buSzPct val="100000"/>
              <a:buFont typeface="Courier New"/>
              <a:buChar char="o"/>
            </a:pPr>
            <a:r>
              <a:rPr lang="en" sz="2000">
                <a:solidFill>
                  <a:srgbClr val="000000"/>
                </a:solidFill>
              </a:rPr>
              <a:t>Studying is the purposeful review of material with the intent of reinforcing material that has already been learned. It is often not graded nor assigned.</a:t>
            </a:r>
          </a:p>
          <a:p>
            <a:pPr marL="457200" lvl="0" indent="-355600" rtl="0">
              <a:lnSpc>
                <a:spcPct val="115000"/>
              </a:lnSpc>
              <a:spcBef>
                <a:spcPts val="0"/>
              </a:spcBef>
              <a:buClr>
                <a:srgbClr val="000000"/>
              </a:buClr>
              <a:buSzPct val="100000"/>
              <a:buFont typeface="Arial"/>
              <a:buChar char="●"/>
            </a:pPr>
            <a:r>
              <a:rPr lang="en" sz="2000" b="1">
                <a:solidFill>
                  <a:srgbClr val="000000"/>
                </a:solidFill>
              </a:rPr>
              <a:t>DAILY studying is expected in upper school. </a:t>
            </a:r>
            <a:r>
              <a:rPr lang="en" sz="2000">
                <a:solidFill>
                  <a:srgbClr val="000000"/>
                </a:solidFill>
              </a:rPr>
              <a:t>Just studying when a test or quiz is coming up may or may not cut it. </a:t>
            </a:r>
          </a:p>
          <a:p>
            <a:pPr marL="457200" lvl="0" indent="-355600" rtl="0">
              <a:lnSpc>
                <a:spcPct val="115000"/>
              </a:lnSpc>
              <a:spcBef>
                <a:spcPts val="0"/>
              </a:spcBef>
              <a:buClr>
                <a:srgbClr val="000000"/>
              </a:buClr>
              <a:buSzPct val="100000"/>
              <a:buFont typeface="Arial"/>
              <a:buChar char="●"/>
            </a:pPr>
            <a:r>
              <a:rPr lang="en" sz="2000">
                <a:solidFill>
                  <a:srgbClr val="000000"/>
                </a:solidFill>
              </a:rPr>
              <a:t>It is common for students not to have had to study in middle school or to have had to study minimally, but </a:t>
            </a:r>
            <a:r>
              <a:rPr lang="en" sz="2300" b="1">
                <a:solidFill>
                  <a:srgbClr val="000000"/>
                </a:solidFill>
              </a:rPr>
              <a:t>most students cannot maintain the grades they earned in middle school without studying in upper school</a:t>
            </a:r>
          </a:p>
        </p:txBody>
      </p:sp>
      <p:pic>
        <p:nvPicPr>
          <p:cNvPr id="181" name="Shape 181"/>
          <p:cNvPicPr preferRelativeResize="0"/>
          <p:nvPr/>
        </p:nvPicPr>
        <p:blipFill>
          <a:blip r:embed="rId3"/>
          <a:stretch>
            <a:fillRect/>
          </a:stretch>
        </p:blipFill>
        <p:spPr>
          <a:xfrm>
            <a:off x="7001391" y="371200"/>
            <a:ext cx="1796621" cy="1497794"/>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marL="1828800" indent="457200">
              <a:spcBef>
                <a:spcPts val="0"/>
              </a:spcBef>
              <a:buNone/>
            </a:pPr>
            <a:r>
              <a:rPr lang="en"/>
              <a:t>STUDYING</a:t>
            </a:r>
          </a:p>
        </p:txBody>
      </p:sp>
      <p:sp>
        <p:nvSpPr>
          <p:cNvPr id="187" name="Shape 187"/>
          <p:cNvSpPr txBox="1">
            <a:spLocks noGrp="1"/>
          </p:cNvSpPr>
          <p:nvPr>
            <p:ph type="body" idx="1"/>
          </p:nvPr>
        </p:nvSpPr>
        <p:spPr>
          <a:xfrm>
            <a:off x="457200" y="1676400"/>
            <a:ext cx="8229600" cy="4967700"/>
          </a:xfrm>
          <a:prstGeom prst="rect">
            <a:avLst/>
          </a:prstGeom>
        </p:spPr>
        <p:txBody>
          <a:bodyPr lIns="91425" tIns="91425" rIns="91425" bIns="91425" anchor="t" anchorCtr="0">
            <a:noAutofit/>
          </a:bodyPr>
          <a:lstStyle/>
          <a:p>
            <a:pPr lvl="0" rtl="0">
              <a:lnSpc>
                <a:spcPct val="115000"/>
              </a:lnSpc>
              <a:spcBef>
                <a:spcPts val="0"/>
              </a:spcBef>
              <a:buNone/>
            </a:pPr>
            <a:r>
              <a:rPr lang="en" b="1">
                <a:solidFill>
                  <a:srgbClr val="000000"/>
                </a:solidFill>
              </a:rPr>
              <a:t>Lack of effective studying is usually a main reason grades drop during freshman year. </a:t>
            </a:r>
            <a:r>
              <a:rPr lang="en" sz="1800">
                <a:solidFill>
                  <a:srgbClr val="000000"/>
                </a:solidFill>
              </a:rPr>
              <a:t>While some study skills are taught in class, learning to study is largely a self-directed activity that students must learn through trial-and-error.</a:t>
            </a:r>
          </a:p>
          <a:p>
            <a:pPr lvl="0" rtl="0">
              <a:lnSpc>
                <a:spcPct val="115000"/>
              </a:lnSpc>
              <a:spcBef>
                <a:spcPts val="0"/>
              </a:spcBef>
              <a:buNone/>
            </a:pPr>
            <a:endParaRPr sz="1800">
              <a:solidFill>
                <a:srgbClr val="000000"/>
              </a:solidFill>
            </a:endParaRPr>
          </a:p>
          <a:p>
            <a:pPr marL="457200" lvl="0" indent="-419100" rtl="0">
              <a:lnSpc>
                <a:spcPct val="115000"/>
              </a:lnSpc>
              <a:spcBef>
                <a:spcPts val="0"/>
              </a:spcBef>
              <a:buClr>
                <a:schemeClr val="dk1"/>
              </a:buClr>
              <a:buSzPct val="150000"/>
              <a:buFont typeface="Arial"/>
              <a:buChar char="●"/>
            </a:pPr>
            <a:r>
              <a:rPr lang="en" sz="2000"/>
              <a:t>Examples of INEFFECTIVE studying: </a:t>
            </a:r>
          </a:p>
          <a:p>
            <a:pPr marL="914400" lvl="1" indent="-381000" rtl="0">
              <a:lnSpc>
                <a:spcPct val="115000"/>
              </a:lnSpc>
              <a:spcBef>
                <a:spcPts val="0"/>
              </a:spcBef>
              <a:buClr>
                <a:schemeClr val="dk1"/>
              </a:buClr>
              <a:buSzPct val="120000"/>
              <a:buFont typeface="Courier New"/>
              <a:buChar char="o"/>
            </a:pPr>
            <a:r>
              <a:rPr lang="en" sz="2000"/>
              <a:t>Re-reading studying guides, looking over notes</a:t>
            </a:r>
          </a:p>
          <a:p>
            <a:pPr marL="0" lvl="0" indent="0" rtl="0">
              <a:lnSpc>
                <a:spcPct val="115000"/>
              </a:lnSpc>
              <a:spcBef>
                <a:spcPts val="0"/>
              </a:spcBef>
              <a:buNone/>
            </a:pPr>
            <a:endParaRPr sz="1500"/>
          </a:p>
          <a:p>
            <a:pPr marL="457200" lvl="0" indent="-419100" rtl="0">
              <a:lnSpc>
                <a:spcPct val="115000"/>
              </a:lnSpc>
              <a:spcBef>
                <a:spcPts val="0"/>
              </a:spcBef>
              <a:buClr>
                <a:schemeClr val="dk1"/>
              </a:buClr>
              <a:buSzPct val="150000"/>
              <a:buFont typeface="Arial"/>
              <a:buChar char="●"/>
            </a:pPr>
            <a:r>
              <a:rPr lang="en" sz="2000"/>
              <a:t>Examples of EFFECTIVE studying:</a:t>
            </a:r>
          </a:p>
          <a:p>
            <a:pPr marL="914400" lvl="1" indent="-381000" rtl="0">
              <a:lnSpc>
                <a:spcPct val="115000"/>
              </a:lnSpc>
              <a:spcBef>
                <a:spcPts val="0"/>
              </a:spcBef>
              <a:buClr>
                <a:schemeClr val="dk1"/>
              </a:buClr>
              <a:buSzPct val="120000"/>
              <a:buFont typeface="Courier New"/>
              <a:buChar char="o"/>
            </a:pPr>
            <a:r>
              <a:rPr lang="en" sz="2000"/>
              <a:t>Re-writing or re-stating study guide material in your own words, then quizzing yourself or a friend</a:t>
            </a:r>
          </a:p>
          <a:p>
            <a:pPr marL="914400" lvl="1" indent="-381000" rtl="0">
              <a:lnSpc>
                <a:spcPct val="115000"/>
              </a:lnSpc>
              <a:spcBef>
                <a:spcPts val="0"/>
              </a:spcBef>
              <a:buClr>
                <a:schemeClr val="dk1"/>
              </a:buClr>
              <a:buSzPct val="120000"/>
              <a:buFont typeface="Courier New"/>
              <a:buChar char="o"/>
            </a:pPr>
            <a:r>
              <a:rPr lang="en" sz="2000"/>
              <a:t>Teaching the material to someone else (real or imaginary)</a:t>
            </a:r>
          </a:p>
          <a:p>
            <a:pPr>
              <a:spcBef>
                <a:spcPts val="0"/>
              </a:spcBef>
              <a:buNone/>
            </a:pPr>
            <a:endParaRPr/>
          </a:p>
        </p:txBody>
      </p:sp>
      <p:pic>
        <p:nvPicPr>
          <p:cNvPr id="188" name="Shape 188"/>
          <p:cNvPicPr preferRelativeResize="0"/>
          <p:nvPr/>
        </p:nvPicPr>
        <p:blipFill>
          <a:blip r:embed="rId3"/>
          <a:stretch>
            <a:fillRect/>
          </a:stretch>
        </p:blipFill>
        <p:spPr>
          <a:xfrm>
            <a:off x="1040937" y="109621"/>
            <a:ext cx="1369373" cy="1408223"/>
          </a:xfrm>
          <a:prstGeom prst="rect">
            <a:avLst/>
          </a:prstGeom>
        </p:spPr>
      </p:pic>
      <p:pic>
        <p:nvPicPr>
          <p:cNvPr id="189" name="Shape 189"/>
          <p:cNvPicPr preferRelativeResize="0"/>
          <p:nvPr/>
        </p:nvPicPr>
        <p:blipFill>
          <a:blip r:embed="rId4"/>
          <a:stretch>
            <a:fillRect/>
          </a:stretch>
        </p:blipFill>
        <p:spPr>
          <a:xfrm>
            <a:off x="5142350" y="4656373"/>
            <a:ext cx="498900" cy="571249"/>
          </a:xfrm>
          <a:prstGeom prst="rect">
            <a:avLst/>
          </a:prstGeom>
          <a:noFill/>
          <a:ln>
            <a:noFill/>
          </a:ln>
        </p:spPr>
      </p:pic>
      <p:pic>
        <p:nvPicPr>
          <p:cNvPr id="190" name="Shape 190"/>
          <p:cNvPicPr preferRelativeResize="0"/>
          <p:nvPr/>
        </p:nvPicPr>
        <p:blipFill>
          <a:blip r:embed="rId5"/>
          <a:stretch>
            <a:fillRect/>
          </a:stretch>
        </p:blipFill>
        <p:spPr>
          <a:xfrm>
            <a:off x="5399875" y="3598925"/>
            <a:ext cx="627324" cy="57125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STRATEGIES for HW and Study Time</a:t>
            </a:r>
          </a:p>
        </p:txBody>
      </p:sp>
      <p:sp>
        <p:nvSpPr>
          <p:cNvPr id="196" name="Shape 196"/>
          <p:cNvSpPr txBox="1">
            <a:spLocks noGrp="1"/>
          </p:cNvSpPr>
          <p:nvPr>
            <p:ph type="body" idx="1"/>
          </p:nvPr>
        </p:nvSpPr>
        <p:spPr>
          <a:xfrm>
            <a:off x="457200" y="1417637"/>
            <a:ext cx="6848399" cy="4959600"/>
          </a:xfrm>
          <a:prstGeom prst="rect">
            <a:avLst/>
          </a:prstGeom>
        </p:spPr>
        <p:txBody>
          <a:bodyPr lIns="91425" tIns="91425" rIns="91425" bIns="91425" anchor="t" anchorCtr="0">
            <a:noAutofit/>
          </a:bodyPr>
          <a:lstStyle/>
          <a:p>
            <a:pPr marL="457200" lvl="0" indent="-355600" rtl="0">
              <a:lnSpc>
                <a:spcPct val="115000"/>
              </a:lnSpc>
              <a:spcBef>
                <a:spcPts val="0"/>
              </a:spcBef>
              <a:buClr>
                <a:srgbClr val="000000"/>
              </a:buClr>
              <a:buSzPct val="100000"/>
              <a:buFont typeface="Arial"/>
              <a:buChar char="●"/>
            </a:pPr>
            <a:r>
              <a:rPr lang="en" sz="2000">
                <a:solidFill>
                  <a:srgbClr val="000000"/>
                </a:solidFill>
              </a:rPr>
              <a:t>Set up a </a:t>
            </a:r>
            <a:r>
              <a:rPr lang="en" sz="2000" b="1">
                <a:solidFill>
                  <a:srgbClr val="000000"/>
                </a:solidFill>
              </a:rPr>
              <a:t>daily homework plan/schedule</a:t>
            </a:r>
            <a:r>
              <a:rPr lang="en" sz="2000">
                <a:solidFill>
                  <a:srgbClr val="000000"/>
                </a:solidFill>
              </a:rPr>
              <a:t>, write it down and post in a central location such as the fridge.</a:t>
            </a:r>
          </a:p>
          <a:p>
            <a:pPr marL="914400" lvl="1" indent="-355600" rtl="0">
              <a:lnSpc>
                <a:spcPct val="115000"/>
              </a:lnSpc>
              <a:spcBef>
                <a:spcPts val="0"/>
              </a:spcBef>
              <a:buClr>
                <a:srgbClr val="000000"/>
              </a:buClr>
              <a:buSzPct val="100000"/>
              <a:buFont typeface="Courier New"/>
              <a:buChar char="o"/>
            </a:pPr>
            <a:r>
              <a:rPr lang="en" sz="2000">
                <a:solidFill>
                  <a:srgbClr val="000000"/>
                </a:solidFill>
              </a:rPr>
              <a:t>When will you do HW? Where? What materials do you need? How long should you spend on HW? How can you eliminate distractions?</a:t>
            </a:r>
          </a:p>
          <a:p>
            <a:pPr lvl="0" rtl="0">
              <a:lnSpc>
                <a:spcPct val="115000"/>
              </a:lnSpc>
              <a:spcBef>
                <a:spcPts val="0"/>
              </a:spcBef>
              <a:buNone/>
            </a:pPr>
            <a:endParaRPr sz="2000">
              <a:solidFill>
                <a:srgbClr val="000000"/>
              </a:solidFill>
            </a:endParaRPr>
          </a:p>
          <a:p>
            <a:pPr marL="457200" lvl="0" indent="-355600" rtl="0">
              <a:lnSpc>
                <a:spcPct val="115000"/>
              </a:lnSpc>
              <a:spcBef>
                <a:spcPts val="0"/>
              </a:spcBef>
              <a:buClr>
                <a:srgbClr val="000000"/>
              </a:buClr>
              <a:buSzPct val="100000"/>
              <a:buFont typeface="Arial"/>
              <a:buChar char="●"/>
            </a:pPr>
            <a:r>
              <a:rPr lang="en" sz="2000" b="1">
                <a:solidFill>
                  <a:srgbClr val="000000"/>
                </a:solidFill>
              </a:rPr>
              <a:t>Take frequent, short breaks</a:t>
            </a:r>
            <a:r>
              <a:rPr lang="en" sz="2000">
                <a:solidFill>
                  <a:srgbClr val="000000"/>
                </a:solidFill>
              </a:rPr>
              <a:t> (5 min or less) for every 20 minutes of work</a:t>
            </a:r>
          </a:p>
          <a:p>
            <a:pPr lvl="0" rtl="0">
              <a:lnSpc>
                <a:spcPct val="115000"/>
              </a:lnSpc>
              <a:spcBef>
                <a:spcPts val="0"/>
              </a:spcBef>
              <a:buNone/>
            </a:pPr>
            <a:endParaRPr sz="2000">
              <a:solidFill>
                <a:srgbClr val="000000"/>
              </a:solidFill>
            </a:endParaRPr>
          </a:p>
          <a:p>
            <a:pPr marL="457200" lvl="0" indent="-355600" rtl="0">
              <a:lnSpc>
                <a:spcPct val="115000"/>
              </a:lnSpc>
              <a:spcBef>
                <a:spcPts val="0"/>
              </a:spcBef>
              <a:buClr>
                <a:srgbClr val="000000"/>
              </a:buClr>
              <a:buSzPct val="100000"/>
              <a:buFont typeface="Arial"/>
              <a:buChar char="●"/>
            </a:pPr>
            <a:r>
              <a:rPr lang="en" sz="2000" b="1">
                <a:solidFill>
                  <a:srgbClr val="000000"/>
                </a:solidFill>
              </a:rPr>
              <a:t>Monitor your own computer use</a:t>
            </a:r>
            <a:r>
              <a:rPr lang="en" sz="2000">
                <a:solidFill>
                  <a:srgbClr val="000000"/>
                </a:solidFill>
              </a:rPr>
              <a:t> - don't open up anything that is not related to school work. It is nearly impossible to concentrate and stay focused if you have multiple windows or tabs open.</a:t>
            </a:r>
          </a:p>
        </p:txBody>
      </p:sp>
      <p:pic>
        <p:nvPicPr>
          <p:cNvPr id="197" name="Shape 197"/>
          <p:cNvPicPr preferRelativeResize="0"/>
          <p:nvPr/>
        </p:nvPicPr>
        <p:blipFill>
          <a:blip r:embed="rId3"/>
          <a:stretch>
            <a:fillRect/>
          </a:stretch>
        </p:blipFill>
        <p:spPr>
          <a:xfrm>
            <a:off x="7305600" y="1592262"/>
            <a:ext cx="1567097" cy="2373311"/>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50"/>
            <a:ext cx="8494199" cy="1143000"/>
          </a:xfrm>
          <a:prstGeom prst="rect">
            <a:avLst/>
          </a:prstGeom>
        </p:spPr>
        <p:txBody>
          <a:bodyPr lIns="91425" tIns="91425" rIns="91425" bIns="91425" anchor="ctr" anchorCtr="0">
            <a:noAutofit/>
          </a:bodyPr>
          <a:lstStyle/>
          <a:p>
            <a:pPr>
              <a:spcBef>
                <a:spcPts val="0"/>
              </a:spcBef>
              <a:buNone/>
            </a:pPr>
            <a:r>
              <a:rPr lang="en"/>
              <a:t>A Good Study Spot Should...</a:t>
            </a:r>
          </a:p>
        </p:txBody>
      </p:sp>
      <p:sp>
        <p:nvSpPr>
          <p:cNvPr id="203" name="Shape 2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42900" rtl="0">
              <a:spcBef>
                <a:spcPts val="0"/>
              </a:spcBef>
              <a:buClr>
                <a:schemeClr val="dk1"/>
              </a:buClr>
              <a:buSzPct val="78260"/>
              <a:buFont typeface="Arial"/>
              <a:buChar char="●"/>
            </a:pPr>
            <a:r>
              <a:rPr lang="en" sz="2300">
                <a:solidFill>
                  <a:srgbClr val="000000"/>
                </a:solidFill>
              </a:rPr>
              <a:t>A</a:t>
            </a:r>
            <a:r>
              <a:rPr lang="en" sz="2300" b="1">
                <a:solidFill>
                  <a:srgbClr val="000000"/>
                </a:solidFill>
              </a:rPr>
              <a:t>lways be easily accessible and available</a:t>
            </a:r>
            <a:r>
              <a:rPr lang="en" sz="2300">
                <a:solidFill>
                  <a:srgbClr val="000000"/>
                </a:solidFill>
              </a:rPr>
              <a:t>.</a:t>
            </a:r>
            <a:r>
              <a:rPr lang="en" sz="1800">
                <a:solidFill>
                  <a:srgbClr val="000000"/>
                </a:solidFill>
              </a:rPr>
              <a:t> If your study place is frequently occupied by others, then find different study place.</a:t>
            </a:r>
          </a:p>
          <a:p>
            <a:pPr marL="457200" lvl="0" indent="-342900" rtl="0">
              <a:spcBef>
                <a:spcPts val="0"/>
              </a:spcBef>
              <a:buClr>
                <a:schemeClr val="dk1"/>
              </a:buClr>
              <a:buSzPct val="78260"/>
              <a:buFont typeface="Arial"/>
              <a:buChar char="●"/>
            </a:pPr>
            <a:r>
              <a:rPr lang="en" sz="2300" b="1">
                <a:solidFill>
                  <a:srgbClr val="000000"/>
                </a:solidFill>
              </a:rPr>
              <a:t>Protect you from frequent interruptions</a:t>
            </a:r>
            <a:r>
              <a:rPr lang="en" sz="2300">
                <a:solidFill>
                  <a:srgbClr val="000000"/>
                </a:solidFill>
              </a:rPr>
              <a:t>.</a:t>
            </a:r>
            <a:r>
              <a:rPr lang="en" sz="1800">
                <a:solidFill>
                  <a:srgbClr val="000000"/>
                </a:solidFill>
              </a:rPr>
              <a:t> If you are constantly interrupted, you won’t be studying effectively.</a:t>
            </a:r>
          </a:p>
          <a:p>
            <a:pPr marL="457200" lvl="0" indent="-342900" rtl="0">
              <a:spcBef>
                <a:spcPts val="0"/>
              </a:spcBef>
              <a:buClr>
                <a:schemeClr val="dk1"/>
              </a:buClr>
              <a:buSzPct val="78260"/>
              <a:buFont typeface="Arial"/>
              <a:buChar char="●"/>
            </a:pPr>
            <a:r>
              <a:rPr lang="en" sz="2300" b="1">
                <a:solidFill>
                  <a:srgbClr val="000000"/>
                </a:solidFill>
              </a:rPr>
              <a:t>Be free from distractions</a:t>
            </a:r>
            <a:r>
              <a:rPr lang="en" sz="1800">
                <a:solidFill>
                  <a:srgbClr val="000000"/>
                </a:solidFill>
              </a:rPr>
              <a:t> (i.e. phone, TV, FB, Twitter, Instagram, Tumblr, email, loud music or music for which you know the lyrics (white noise or soft background music may be fine), crowded areas, and other loud noises. Eliminate anything that distracts you. TIP: study in a different room from your phone.</a:t>
            </a:r>
          </a:p>
          <a:p>
            <a:pPr marL="457200" lvl="0" indent="-342900" rtl="0">
              <a:spcBef>
                <a:spcPts val="0"/>
              </a:spcBef>
              <a:buClr>
                <a:schemeClr val="dk1"/>
              </a:buClr>
              <a:buSzPct val="78260"/>
              <a:buFont typeface="Arial"/>
              <a:buChar char="●"/>
            </a:pPr>
            <a:r>
              <a:rPr lang="en" sz="2300" b="1">
                <a:solidFill>
                  <a:srgbClr val="000000"/>
                </a:solidFill>
              </a:rPr>
              <a:t>Have all the supplies you need,</a:t>
            </a:r>
            <a:r>
              <a:rPr lang="en" sz="1800">
                <a:solidFill>
                  <a:srgbClr val="000000"/>
                </a:solidFill>
              </a:rPr>
              <a:t> including pens/pencils, paper, highlighters, a calculator, or anything else the subject requires. If you are constantly getting up to search for supplies, it will decrease the effectiveness of your study time.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50"/>
            <a:ext cx="8494199" cy="1143000"/>
          </a:xfrm>
          <a:prstGeom prst="rect">
            <a:avLst/>
          </a:prstGeom>
        </p:spPr>
        <p:txBody>
          <a:bodyPr lIns="91425" tIns="91425" rIns="91425" bIns="91425" anchor="ctr" anchorCtr="0">
            <a:noAutofit/>
          </a:bodyPr>
          <a:lstStyle/>
          <a:p>
            <a:pPr lvl="0" rtl="0">
              <a:spcBef>
                <a:spcPts val="0"/>
              </a:spcBef>
              <a:buNone/>
            </a:pPr>
            <a:r>
              <a:rPr lang="en"/>
              <a:t>A Good Study Spot Should...</a:t>
            </a:r>
          </a:p>
        </p:txBody>
      </p:sp>
      <p:sp>
        <p:nvSpPr>
          <p:cNvPr id="209" name="Shape 2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42900" rtl="0">
              <a:spcBef>
                <a:spcPts val="0"/>
              </a:spcBef>
              <a:buClr>
                <a:schemeClr val="dk1"/>
              </a:buClr>
              <a:buSzPct val="78260"/>
              <a:buFont typeface="Arial"/>
              <a:buChar char="●"/>
            </a:pPr>
            <a:r>
              <a:rPr lang="en" sz="2300" b="1">
                <a:solidFill>
                  <a:srgbClr val="000000"/>
                </a:solidFill>
              </a:rPr>
              <a:t>Include a comfortable chair.</a:t>
            </a:r>
            <a:r>
              <a:rPr lang="en" sz="1800">
                <a:solidFill>
                  <a:srgbClr val="000000"/>
                </a:solidFill>
              </a:rPr>
              <a:t> Find a chair that you can sit in comfortably for long periods of time. Avoid studying on your bed. Because your brain  equates sleep with your bed, you may unconsciously be tempted to drift off while studying. </a:t>
            </a:r>
          </a:p>
          <a:p>
            <a:pPr marL="457200" lvl="0" indent="-342900" rtl="0">
              <a:spcBef>
                <a:spcPts val="0"/>
              </a:spcBef>
              <a:buClr>
                <a:schemeClr val="dk1"/>
              </a:buClr>
              <a:buSzPct val="78260"/>
              <a:buFont typeface="Arial"/>
              <a:buChar char="●"/>
            </a:pPr>
            <a:r>
              <a:rPr lang="en" sz="2300" b="1">
                <a:solidFill>
                  <a:srgbClr val="000000"/>
                </a:solidFill>
              </a:rPr>
              <a:t>Have a comfortable temperature.</a:t>
            </a:r>
            <a:r>
              <a:rPr lang="en" sz="1800">
                <a:solidFill>
                  <a:srgbClr val="000000"/>
                </a:solidFill>
              </a:rPr>
              <a:t> If your study place is too hot, cold, breezy, or stuffy  it can make it difficult to study.</a:t>
            </a:r>
          </a:p>
          <a:p>
            <a:pPr marL="457200" lvl="0" indent="-342900" rtl="0">
              <a:spcBef>
                <a:spcPts val="0"/>
              </a:spcBef>
              <a:buClr>
                <a:schemeClr val="dk1"/>
              </a:buClr>
              <a:buSzPct val="78260"/>
              <a:buFont typeface="Arial"/>
              <a:buChar char="●"/>
            </a:pPr>
            <a:r>
              <a:rPr lang="en" sz="2300" b="1">
                <a:solidFill>
                  <a:srgbClr val="000000"/>
                </a:solidFill>
              </a:rPr>
              <a:t>Have adequate lighting.</a:t>
            </a:r>
            <a:r>
              <a:rPr lang="en" sz="1800">
                <a:solidFill>
                  <a:srgbClr val="000000"/>
                </a:solidFill>
              </a:rPr>
              <a:t> You need enough light to help you clearly see without straining your eyes. Poor lighting or lighting that is too bright (direct sunlight shining on your textbook) can cause discomfort and headaches.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sz="4000" b="0">
                <a:latin typeface="Impact"/>
                <a:ea typeface="Impact"/>
                <a:cs typeface="Impact"/>
                <a:sym typeface="Impact"/>
              </a:rPr>
              <a:t>5 Studying Myths</a:t>
            </a:r>
          </a:p>
        </p:txBody>
      </p:sp>
      <p:sp>
        <p:nvSpPr>
          <p:cNvPr id="215" name="Shape 2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spcBef>
                <a:spcPts val="0"/>
              </a:spcBef>
              <a:buClr>
                <a:schemeClr val="dk1"/>
              </a:buClr>
              <a:buSzPct val="73333"/>
              <a:buFont typeface="Arial"/>
              <a:buChar char="●"/>
            </a:pPr>
            <a:r>
              <a:rPr lang="en" b="1">
                <a:solidFill>
                  <a:srgbClr val="000000"/>
                </a:solidFill>
              </a:rPr>
              <a:t>MYTH #1: Looking over your notes is considered effective studying</a:t>
            </a:r>
          </a:p>
          <a:p>
            <a:pPr lvl="0" rtl="0">
              <a:spcBef>
                <a:spcPts val="0"/>
              </a:spcBef>
              <a:buNone/>
            </a:pPr>
            <a:endParaRPr sz="2200" b="1">
              <a:solidFill>
                <a:srgbClr val="000000"/>
              </a:solidFill>
            </a:endParaRPr>
          </a:p>
          <a:p>
            <a:pPr marL="457200" lvl="0" indent="-368300" rtl="0">
              <a:spcBef>
                <a:spcPts val="0"/>
              </a:spcBef>
              <a:buClr>
                <a:schemeClr val="dk1"/>
              </a:buClr>
              <a:buSzPct val="100000"/>
              <a:buFont typeface="Arial"/>
              <a:buChar char="●"/>
            </a:pPr>
            <a:r>
              <a:rPr lang="en" sz="2200" b="1">
                <a:solidFill>
                  <a:srgbClr val="000000"/>
                </a:solidFill>
              </a:rPr>
              <a:t>FACT:</a:t>
            </a:r>
            <a:r>
              <a:rPr lang="en" sz="2200">
                <a:solidFill>
                  <a:srgbClr val="000000"/>
                </a:solidFill>
              </a:rPr>
              <a:t> A popular quote that tends to ring relatively true states "we learn a little of what we read, a little more of what we read and hear, even more of what we do and the majority of what we teach someone." If you're one of those students who just looks over their notes, it's unlikely that you're studying effectively enough to earn the grade you really want on a test. Of course, there are always exceptions and risks that sometimes pay off, but why gamble when you can always score the grade you want? Think about the quote above...what can you do to study more effectively?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93210"/>
            <a:ext cx="8229600" cy="6074699"/>
          </a:xfrm>
          <a:prstGeom prst="rect">
            <a:avLst/>
          </a:prstGeom>
          <a:ln w="28575" cap="flat">
            <a:solidFill>
              <a:srgbClr val="000000"/>
            </a:solidFill>
            <a:prstDash val="solid"/>
            <a:miter/>
            <a:headEnd type="none" w="med" len="med"/>
            <a:tailEnd type="none" w="med" len="med"/>
          </a:ln>
        </p:spPr>
        <p:txBody>
          <a:bodyPr lIns="91425" tIns="91425" rIns="91425" bIns="91425" anchor="t" anchorCtr="0">
            <a:noAutofit/>
          </a:bodyPr>
          <a:lstStyle/>
          <a:p>
            <a:pPr lvl="0" rtl="0">
              <a:lnSpc>
                <a:spcPct val="115000"/>
              </a:lnSpc>
              <a:spcBef>
                <a:spcPts val="0"/>
              </a:spcBef>
              <a:buNone/>
            </a:pPr>
            <a:endParaRPr sz="600">
              <a:solidFill>
                <a:srgbClr val="7F6000"/>
              </a:solidFill>
            </a:endParaRPr>
          </a:p>
          <a:p>
            <a:pPr lvl="0" rtl="0">
              <a:lnSpc>
                <a:spcPct val="115000"/>
              </a:lnSpc>
              <a:spcBef>
                <a:spcPts val="0"/>
              </a:spcBef>
              <a:buNone/>
            </a:pPr>
            <a:r>
              <a:rPr lang="en">
                <a:solidFill>
                  <a:srgbClr val="7F6000"/>
                </a:solidFill>
              </a:rPr>
              <a:t>Quotes from Current Students...</a:t>
            </a:r>
          </a:p>
          <a:p>
            <a:pPr lvl="0" rtl="0">
              <a:lnSpc>
                <a:spcPct val="115000"/>
              </a:lnSpc>
              <a:spcBef>
                <a:spcPts val="0"/>
              </a:spcBef>
              <a:buNone/>
            </a:pPr>
            <a:endParaRPr sz="900" i="1">
              <a:solidFill>
                <a:srgbClr val="7F6000"/>
              </a:solidFill>
            </a:endParaRPr>
          </a:p>
          <a:p>
            <a:pPr marL="457200" lvl="0" indent="0" rtl="0">
              <a:spcBef>
                <a:spcPts val="0"/>
              </a:spcBef>
              <a:buNone/>
            </a:pPr>
            <a:r>
              <a:rPr lang="en" sz="2400" i="1"/>
              <a:t>"The classes have a lot more material so you really have to be organized and keep up."</a:t>
            </a:r>
          </a:p>
          <a:p>
            <a:pPr marL="457200" lvl="0" indent="0" rtl="0">
              <a:spcBef>
                <a:spcPts val="0"/>
              </a:spcBef>
              <a:buNone/>
            </a:pPr>
            <a:endParaRPr sz="2400" i="1"/>
          </a:p>
          <a:p>
            <a:pPr marL="457200" lvl="0" indent="0" rtl="0">
              <a:spcBef>
                <a:spcPts val="0"/>
              </a:spcBef>
              <a:buNone/>
            </a:pPr>
            <a:r>
              <a:rPr lang="en" sz="2400" i="1"/>
              <a:t>"Grades you earn now will be seen by colleges."</a:t>
            </a:r>
          </a:p>
          <a:p>
            <a:pPr marL="457200" lvl="0" indent="0" rtl="0">
              <a:spcBef>
                <a:spcPts val="0"/>
              </a:spcBef>
              <a:buNone/>
            </a:pPr>
            <a:endParaRPr sz="2400" i="1"/>
          </a:p>
          <a:p>
            <a:pPr marL="457200" lvl="0" indent="0" rtl="0">
              <a:spcBef>
                <a:spcPts val="0"/>
              </a:spcBef>
              <a:buNone/>
            </a:pPr>
            <a:r>
              <a:rPr lang="en" sz="2400" i="1"/>
              <a:t>"APs put more responsibility on you and make you do a lot more but it is easier if you make better relationships with them."</a:t>
            </a:r>
          </a:p>
          <a:p>
            <a:pPr marL="457200" lvl="0" indent="0" rtl="0">
              <a:spcBef>
                <a:spcPts val="0"/>
              </a:spcBef>
              <a:buNone/>
            </a:pPr>
            <a:endParaRPr sz="2400" i="1"/>
          </a:p>
          <a:p>
            <a:pPr marL="457200" indent="0">
              <a:spcBef>
                <a:spcPts val="0"/>
              </a:spcBef>
              <a:buNone/>
            </a:pPr>
            <a:r>
              <a:rPr lang="en" sz="2400" i="1"/>
              <a:t>"APs offer help if you need it but they don't try to hold your hand. You are on your own, but they are willing to help."</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4000" b="0">
                <a:latin typeface="Impact"/>
                <a:ea typeface="Impact"/>
                <a:cs typeface="Impact"/>
                <a:sym typeface="Impact"/>
              </a:rPr>
              <a:t>5 Studying Myths</a:t>
            </a:r>
          </a:p>
        </p:txBody>
      </p:sp>
      <p:sp>
        <p:nvSpPr>
          <p:cNvPr id="221" name="Shape 22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spcBef>
                <a:spcPts val="0"/>
              </a:spcBef>
              <a:buClr>
                <a:schemeClr val="dk1"/>
              </a:buClr>
              <a:buSzPct val="73333"/>
              <a:buFont typeface="Arial"/>
              <a:buChar char="●"/>
            </a:pPr>
            <a:r>
              <a:rPr lang="en" b="1">
                <a:solidFill>
                  <a:srgbClr val="000000"/>
                </a:solidFill>
              </a:rPr>
              <a:t>MYTH #2: "I do better when I cram the night before the test."</a:t>
            </a:r>
          </a:p>
          <a:p>
            <a:pPr lvl="0" rtl="0">
              <a:spcBef>
                <a:spcPts val="0"/>
              </a:spcBef>
              <a:buNone/>
            </a:pPr>
            <a:endParaRPr sz="2200" b="1">
              <a:solidFill>
                <a:srgbClr val="000000"/>
              </a:solidFill>
            </a:endParaRPr>
          </a:p>
          <a:p>
            <a:pPr marL="457200" lvl="0" indent="-368300" rtl="0">
              <a:spcBef>
                <a:spcPts val="0"/>
              </a:spcBef>
              <a:buClr>
                <a:schemeClr val="dk1"/>
              </a:buClr>
              <a:buSzPct val="100000"/>
              <a:buFont typeface="Arial"/>
              <a:buChar char="●"/>
            </a:pPr>
            <a:r>
              <a:rPr lang="en" sz="2200" b="1">
                <a:solidFill>
                  <a:srgbClr val="000000"/>
                </a:solidFill>
              </a:rPr>
              <a:t>FACT:</a:t>
            </a:r>
            <a:r>
              <a:rPr lang="en" sz="2200">
                <a:solidFill>
                  <a:srgbClr val="000000"/>
                </a:solidFill>
              </a:rPr>
              <a:t> </a:t>
            </a:r>
            <a:r>
              <a:rPr lang="en" sz="2000">
                <a:solidFill>
                  <a:srgbClr val="000000"/>
                </a:solidFill>
              </a:rPr>
              <a:t>While the information may be fresh in your mind for the test, helping you to earn a better grade than if you hadn't studied at all, cramming is a distant second to studying consistently over several weeks or days. Research has consistently shown that repeated exposure to the material over lengths of time helps us to learn the material more completely. When we cram, we may learn for the moment but not for the long-term - the info often leaves our brain as quickly as it was crammed in. You never know when you'll need to know something in the future. This matters even for material that you think you'll never need or see again. The process of learning makes us smarter.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4000" b="0">
                <a:latin typeface="Impact"/>
                <a:ea typeface="Impact"/>
                <a:cs typeface="Impact"/>
                <a:sym typeface="Impact"/>
              </a:rPr>
              <a:t>5 Studying Myths</a:t>
            </a:r>
          </a:p>
        </p:txBody>
      </p:sp>
      <p:sp>
        <p:nvSpPr>
          <p:cNvPr id="227" name="Shape 22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spcBef>
                <a:spcPts val="0"/>
              </a:spcBef>
              <a:buClr>
                <a:schemeClr val="dk1"/>
              </a:buClr>
              <a:buSzPct val="73333"/>
              <a:buFont typeface="Arial"/>
              <a:buChar char="●"/>
            </a:pPr>
            <a:r>
              <a:rPr lang="en" b="1">
                <a:solidFill>
                  <a:srgbClr val="000000"/>
                </a:solidFill>
              </a:rPr>
              <a:t>MYTH #3: "Taking breaks while studying makes me lose focus."</a:t>
            </a:r>
          </a:p>
          <a:p>
            <a:pPr lvl="0" rtl="0">
              <a:spcBef>
                <a:spcPts val="0"/>
              </a:spcBef>
              <a:buNone/>
            </a:pPr>
            <a:endParaRPr sz="2200" b="1">
              <a:solidFill>
                <a:srgbClr val="000000"/>
              </a:solidFill>
            </a:endParaRPr>
          </a:p>
          <a:p>
            <a:pPr marL="457200" lvl="0" indent="-368300" rtl="0">
              <a:spcBef>
                <a:spcPts val="0"/>
              </a:spcBef>
              <a:buClr>
                <a:schemeClr val="dk1"/>
              </a:buClr>
              <a:buSzPct val="100000"/>
              <a:buFont typeface="Arial"/>
              <a:buChar char="●"/>
            </a:pPr>
            <a:r>
              <a:rPr lang="en" sz="2200" b="1">
                <a:solidFill>
                  <a:srgbClr val="000000"/>
                </a:solidFill>
              </a:rPr>
              <a:t>FACT:</a:t>
            </a:r>
            <a:r>
              <a:rPr lang="en" sz="2200">
                <a:solidFill>
                  <a:srgbClr val="000000"/>
                </a:solidFill>
              </a:rPr>
              <a:t> </a:t>
            </a:r>
            <a:r>
              <a:rPr lang="en" sz="1800">
                <a:solidFill>
                  <a:srgbClr val="000000"/>
                </a:solidFill>
              </a:rPr>
              <a:t>Our brains cannot focus for more than 15-20 minutes at a time. Some of us can get refocused more easily than others, but everyone needs to take short breaks while studying (5 minutes or less). If you are easily distracted, try studying in a different room from your phone and computer and leave them there the entire time you are studying. During your break, do not use these devices if it will make you lose focus or take a longer break than needed. Instead, try stretching, jumping jacks to get your blood flowing, getting a snack, walking around outside or deep breathing. If we try to force our brains to study when we are unfocused, our study time will likely be a waste of time. Figure out the best way for you to get refocused. Check out these ideas for focus and concentration:</a:t>
            </a:r>
            <a:r>
              <a:rPr lang="en" sz="1800">
                <a:solidFill>
                  <a:srgbClr val="000000"/>
                </a:solidFill>
                <a:hlinkClick r:id="rId3"/>
              </a:rPr>
              <a:t> </a:t>
            </a:r>
            <a:r>
              <a:rPr lang="en" sz="1800">
                <a:solidFill>
                  <a:schemeClr val="hlink"/>
                </a:solidFill>
                <a:hlinkClick r:id="rId3"/>
              </a:rPr>
              <a:t>http://hackmystudy.com/how_to_focus_and_concentrate.html</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4000" b="0">
                <a:latin typeface="Impact"/>
                <a:ea typeface="Impact"/>
                <a:cs typeface="Impact"/>
                <a:sym typeface="Impact"/>
              </a:rPr>
              <a:t>5 Studying Myths</a:t>
            </a:r>
          </a:p>
        </p:txBody>
      </p:sp>
      <p:sp>
        <p:nvSpPr>
          <p:cNvPr id="233" name="Shape 23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spcBef>
                <a:spcPts val="0"/>
              </a:spcBef>
              <a:buClr>
                <a:schemeClr val="dk1"/>
              </a:buClr>
              <a:buSzPct val="73333"/>
              <a:buFont typeface="Arial"/>
              <a:buChar char="●"/>
            </a:pPr>
            <a:r>
              <a:rPr lang="en" b="1">
                <a:solidFill>
                  <a:srgbClr val="000000"/>
                </a:solidFill>
              </a:rPr>
              <a:t>MYTH #4: "Listening to music helps me focus while studying."</a:t>
            </a:r>
          </a:p>
          <a:p>
            <a:pPr lvl="0" rtl="0">
              <a:spcBef>
                <a:spcPts val="0"/>
              </a:spcBef>
              <a:buNone/>
            </a:pPr>
            <a:endParaRPr sz="2200" b="1">
              <a:solidFill>
                <a:srgbClr val="000000"/>
              </a:solidFill>
            </a:endParaRPr>
          </a:p>
          <a:p>
            <a:pPr marL="457200" lvl="0" indent="-368300" rtl="0">
              <a:spcBef>
                <a:spcPts val="0"/>
              </a:spcBef>
              <a:buClr>
                <a:schemeClr val="dk1"/>
              </a:buClr>
              <a:buSzPct val="100000"/>
              <a:buFont typeface="Arial"/>
              <a:buChar char="●"/>
            </a:pPr>
            <a:r>
              <a:rPr lang="en" sz="2200" b="1">
                <a:solidFill>
                  <a:srgbClr val="000000"/>
                </a:solidFill>
              </a:rPr>
              <a:t>FACT:</a:t>
            </a:r>
            <a:r>
              <a:rPr lang="en" sz="2200">
                <a:solidFill>
                  <a:srgbClr val="000000"/>
                </a:solidFill>
              </a:rPr>
              <a:t> </a:t>
            </a:r>
            <a:r>
              <a:rPr lang="en" sz="1800">
                <a:solidFill>
                  <a:srgbClr val="000000"/>
                </a:solidFill>
              </a:rPr>
              <a:t>Ok, this myth may be partly true. If it's too uncomfortable for you to study in complete silence, it's ok to listen to soft music. However, listening to music you are familiar with or listening to music with lyrics can actually distract you, even if you don't realize it. That's because our brains are unconsciously torn between studying and recalling the melody or lyrics to the song that's playing. If you need music to listen to while studying, it's best to choose music with a calm, unfamiliar melody that has no lyrics (i.e. classical music, instrumental "spa-like" melodies or sounds of nature like ocean waves or birds chirping). Check out the top 10 study tips of all time at</a:t>
            </a:r>
            <a:r>
              <a:rPr lang="en" sz="1800">
                <a:solidFill>
                  <a:srgbClr val="000000"/>
                </a:solidFill>
                <a:hlinkClick r:id="rId3"/>
              </a:rPr>
              <a:t> </a:t>
            </a:r>
            <a:r>
              <a:rPr lang="en" sz="1800" u="sng">
                <a:solidFill>
                  <a:schemeClr val="hlink"/>
                </a:solidFill>
                <a:hlinkClick r:id="rId3"/>
              </a:rPr>
              <a:t>www.hackmystudy.com/leos_top_ten_study_tips.html</a:t>
            </a:r>
            <a:r>
              <a:rPr lang="en" sz="1800">
                <a:solidFill>
                  <a:srgbClr val="000000"/>
                </a:solidFill>
              </a:rPr>
              <a:t>.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4000" b="0">
                <a:latin typeface="Impact"/>
                <a:ea typeface="Impact"/>
                <a:cs typeface="Impact"/>
                <a:sym typeface="Impact"/>
              </a:rPr>
              <a:t>5 Studying Myths</a:t>
            </a:r>
          </a:p>
        </p:txBody>
      </p:sp>
      <p:sp>
        <p:nvSpPr>
          <p:cNvPr id="239" name="Shape 23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spcBef>
                <a:spcPts val="0"/>
              </a:spcBef>
              <a:buClr>
                <a:schemeClr val="dk1"/>
              </a:buClr>
              <a:buSzPct val="73333"/>
              <a:buFont typeface="Arial"/>
              <a:buChar char="●"/>
            </a:pPr>
            <a:r>
              <a:rPr lang="en" b="1">
                <a:solidFill>
                  <a:srgbClr val="000000"/>
                </a:solidFill>
              </a:rPr>
              <a:t>MYTH #5: Energy drinks improve your ability to study</a:t>
            </a:r>
          </a:p>
          <a:p>
            <a:pPr lvl="0" rtl="0">
              <a:spcBef>
                <a:spcPts val="0"/>
              </a:spcBef>
              <a:buNone/>
            </a:pPr>
            <a:endParaRPr sz="2200" b="1">
              <a:solidFill>
                <a:srgbClr val="000000"/>
              </a:solidFill>
            </a:endParaRPr>
          </a:p>
          <a:p>
            <a:pPr marL="457200" lvl="0" indent="-368300" rtl="0">
              <a:spcBef>
                <a:spcPts val="0"/>
              </a:spcBef>
              <a:buClr>
                <a:schemeClr val="dk1"/>
              </a:buClr>
              <a:buSzPct val="100000"/>
              <a:buFont typeface="Arial"/>
              <a:buChar char="●"/>
            </a:pPr>
            <a:r>
              <a:rPr lang="en" sz="2200" b="1">
                <a:solidFill>
                  <a:srgbClr val="000000"/>
                </a:solidFill>
              </a:rPr>
              <a:t>FACT:</a:t>
            </a:r>
            <a:r>
              <a:rPr lang="en" sz="2200">
                <a:solidFill>
                  <a:srgbClr val="000000"/>
                </a:solidFill>
              </a:rPr>
              <a:t> </a:t>
            </a:r>
            <a:r>
              <a:rPr lang="en" sz="1800">
                <a:solidFill>
                  <a:srgbClr val="000000"/>
                </a:solidFill>
              </a:rPr>
              <a:t>High caffeine intake has been shown to reduce blood flow/oxygen to the brain by an average of 35%, significantly impairing memory and cognition. Additionally, caffeine has actually been shown to hinder your short-term recall, meaning it could hurt your ability to remember even well-learned facts. Lastly, caffeine is a diuretic (increasing your need to urinate), resulting in dehydration. This is important because studies have shown that even a 2% dehydration impairs concentration and causes higher stress levels. What does all this mean? While energy drinks give you short bursts of energy, the benefit gained is minimal and may even do more harm than good when you are studying. And getting an extra few hours of sleep often does more to improve your alertness and focus than any energy drink could. Find out how to END procrastination by visiting</a:t>
            </a:r>
            <a:r>
              <a:rPr lang="en" sz="1800">
                <a:solidFill>
                  <a:srgbClr val="000000"/>
                </a:solidFill>
                <a:hlinkClick r:id="rId3"/>
              </a:rPr>
              <a:t> </a:t>
            </a:r>
            <a:r>
              <a:rPr lang="en" sz="1800" u="sng">
                <a:solidFill>
                  <a:schemeClr val="hlink"/>
                </a:solidFill>
                <a:hlinkClick r:id="rId3"/>
              </a:rPr>
              <a:t>http://hackmystudy.com/how_to_end_procrastination.html</a:t>
            </a:r>
            <a:r>
              <a:rPr lang="en" sz="1800">
                <a:solidFill>
                  <a:srgbClr val="000000"/>
                </a:solidFil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322512"/>
            <a:ext cx="8229600" cy="1143000"/>
          </a:xfrm>
          <a:prstGeom prst="rect">
            <a:avLst/>
          </a:prstGeom>
        </p:spPr>
        <p:txBody>
          <a:bodyPr lIns="91425" tIns="91425" rIns="91425" bIns="91425" anchor="b" anchorCtr="0">
            <a:noAutofit/>
          </a:bodyPr>
          <a:lstStyle/>
          <a:p>
            <a:pPr>
              <a:spcBef>
                <a:spcPts val="0"/>
              </a:spcBef>
              <a:buNone/>
            </a:pPr>
            <a:r>
              <a:rPr lang="en"/>
              <a:t>Handout: How to Plan a Homework Schedule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580600" y="468562"/>
            <a:ext cx="8229600" cy="1143000"/>
          </a:xfrm>
          <a:prstGeom prst="rect">
            <a:avLst/>
          </a:prstGeom>
        </p:spPr>
        <p:txBody>
          <a:bodyPr lIns="91425" tIns="91425" rIns="91425" bIns="91425" anchor="ctr" anchorCtr="0">
            <a:noAutofit/>
          </a:bodyPr>
          <a:lstStyle/>
          <a:p>
            <a:pPr algn="ctr">
              <a:spcBef>
                <a:spcPts val="0"/>
              </a:spcBef>
              <a:buNone/>
            </a:pPr>
            <a:r>
              <a:rPr lang="en" sz="4800"/>
              <a:t>TIME MANAGEMENT</a:t>
            </a:r>
          </a:p>
        </p:txBody>
      </p:sp>
      <p:pic>
        <p:nvPicPr>
          <p:cNvPr id="250" name="Shape 250"/>
          <p:cNvPicPr preferRelativeResize="0"/>
          <p:nvPr/>
        </p:nvPicPr>
        <p:blipFill>
          <a:blip r:embed="rId3"/>
          <a:stretch>
            <a:fillRect/>
          </a:stretch>
        </p:blipFill>
        <p:spPr>
          <a:xfrm>
            <a:off x="2139112" y="1735825"/>
            <a:ext cx="4865775" cy="4867274"/>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266812"/>
            <a:ext cx="8229600" cy="1143000"/>
          </a:xfrm>
          <a:prstGeom prst="rect">
            <a:avLst/>
          </a:prstGeom>
        </p:spPr>
        <p:txBody>
          <a:bodyPr lIns="91425" tIns="91425" rIns="91425" bIns="91425" anchor="b" anchorCtr="0">
            <a:noAutofit/>
          </a:bodyPr>
          <a:lstStyle/>
          <a:p>
            <a:pPr>
              <a:spcBef>
                <a:spcPts val="0"/>
              </a:spcBef>
              <a:buNone/>
            </a:pPr>
            <a:r>
              <a:rPr lang="en" sz="4800"/>
              <a:t>What fills up your time???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Choosing Extracurriculars Wisely</a:t>
            </a:r>
          </a:p>
        </p:txBody>
      </p:sp>
      <p:sp>
        <p:nvSpPr>
          <p:cNvPr id="261" name="Shape 2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b="1" u="sng"/>
              <a:t>Secret #1</a:t>
            </a:r>
            <a:r>
              <a:rPr lang="en" b="1"/>
              <a:t>: Colleges don't care which extracurricular activities you choose. </a:t>
            </a:r>
          </a:p>
          <a:p>
            <a:pPr lvl="0" rtl="0">
              <a:spcBef>
                <a:spcPts val="0"/>
              </a:spcBef>
              <a:buNone/>
            </a:pPr>
            <a:endParaRPr sz="1000"/>
          </a:p>
          <a:p>
            <a:pPr lvl="0" rtl="0">
              <a:spcBef>
                <a:spcPts val="0"/>
              </a:spcBef>
              <a:buNone/>
            </a:pPr>
            <a:r>
              <a:rPr lang="en"/>
              <a:t>Admissions officers are looking to build a well-rounded and diverse freshman class, so they want students with a variety of interests and abilities.</a:t>
            </a:r>
          </a:p>
          <a:p>
            <a:pPr lvl="0" rtl="0">
              <a:spcBef>
                <a:spcPts val="0"/>
              </a:spcBef>
              <a:buNone/>
            </a:pPr>
            <a:endParaRPr sz="1000"/>
          </a:p>
          <a:p>
            <a:pPr>
              <a:spcBef>
                <a:spcPts val="0"/>
              </a:spcBef>
              <a:buNone/>
            </a:pPr>
            <a:r>
              <a:rPr lang="en"/>
              <a:t>They want to see that you love something and stick with it for the long-term.</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Choosing Extracurriculars Wisely</a:t>
            </a:r>
          </a:p>
        </p:txBody>
      </p:sp>
      <p:sp>
        <p:nvSpPr>
          <p:cNvPr id="267" name="Shape 267"/>
          <p:cNvSpPr txBox="1">
            <a:spLocks noGrp="1"/>
          </p:cNvSpPr>
          <p:nvPr>
            <p:ph type="body" idx="1"/>
          </p:nvPr>
        </p:nvSpPr>
        <p:spPr>
          <a:xfrm>
            <a:off x="457200" y="1600200"/>
            <a:ext cx="8229600" cy="5134500"/>
          </a:xfrm>
          <a:prstGeom prst="rect">
            <a:avLst/>
          </a:prstGeom>
        </p:spPr>
        <p:txBody>
          <a:bodyPr lIns="91425" tIns="91425" rIns="91425" bIns="91425" anchor="t" anchorCtr="0">
            <a:noAutofit/>
          </a:bodyPr>
          <a:lstStyle/>
          <a:p>
            <a:pPr lvl="0" rtl="0">
              <a:spcBef>
                <a:spcPts val="0"/>
              </a:spcBef>
              <a:buNone/>
            </a:pPr>
            <a:r>
              <a:rPr lang="en" b="1" u="sng"/>
              <a:t>Secret #2</a:t>
            </a:r>
            <a:r>
              <a:rPr lang="en" b="1"/>
              <a:t>: Colleges prefer depth to breadth.</a:t>
            </a:r>
          </a:p>
          <a:p>
            <a:pPr lvl="0" rtl="0">
              <a:spcBef>
                <a:spcPts val="0"/>
              </a:spcBef>
              <a:buNone/>
            </a:pPr>
            <a:endParaRPr sz="1000"/>
          </a:p>
          <a:p>
            <a:pPr lvl="0" rtl="0">
              <a:spcBef>
                <a:spcPts val="0"/>
              </a:spcBef>
              <a:buNone/>
            </a:pPr>
            <a:r>
              <a:rPr lang="en" sz="2400"/>
              <a:t>As you get farther along in your high school years, your number of activities should go </a:t>
            </a:r>
            <a:r>
              <a:rPr lang="en" sz="2400" i="1"/>
              <a:t>down</a:t>
            </a:r>
            <a:r>
              <a:rPr lang="en" sz="2400"/>
              <a:t>, not up.</a:t>
            </a:r>
          </a:p>
          <a:p>
            <a:pPr lvl="0" rtl="0">
              <a:spcBef>
                <a:spcPts val="0"/>
              </a:spcBef>
              <a:buNone/>
            </a:pPr>
            <a:endParaRPr sz="1000"/>
          </a:p>
          <a:p>
            <a:pPr lvl="0" rtl="0">
              <a:spcBef>
                <a:spcPts val="0"/>
              </a:spcBef>
              <a:buNone/>
            </a:pPr>
            <a:r>
              <a:rPr lang="en" sz="2400"/>
              <a:t>Younger students need to try out different kinds of activities to figure out what they like. By junior year, you should have a good idea of what you enjoy, so you should start cutting back or eliminating those you don't enjoy and spending more time in those you enjoy most.</a:t>
            </a:r>
          </a:p>
          <a:p>
            <a:pPr lvl="0" rtl="0">
              <a:spcBef>
                <a:spcPts val="0"/>
              </a:spcBef>
              <a:buNone/>
            </a:pPr>
            <a:endParaRPr sz="1000"/>
          </a:p>
          <a:p>
            <a:pPr lvl="0" rtl="0">
              <a:spcBef>
                <a:spcPts val="0"/>
              </a:spcBef>
              <a:buNone/>
            </a:pPr>
            <a:r>
              <a:rPr lang="en" sz="2400"/>
              <a:t>Colleges also want to see students taking on more </a:t>
            </a:r>
            <a:r>
              <a:rPr lang="en" sz="2400" b="1"/>
              <a:t>responsibility</a:t>
            </a:r>
            <a:r>
              <a:rPr lang="en" sz="2400"/>
              <a:t> and </a:t>
            </a:r>
            <a:r>
              <a:rPr lang="en" sz="2400" b="1"/>
              <a:t>leadership</a:t>
            </a:r>
            <a:r>
              <a:rPr lang="en" sz="2400"/>
              <a:t> roles in their chosen activities as they get to junior and senior year.</a:t>
            </a:r>
          </a:p>
          <a:p>
            <a:pPr lvl="0" rtl="0">
              <a:spcBef>
                <a:spcPts val="0"/>
              </a:spcBef>
              <a:buNone/>
            </a:pPr>
            <a:endParaRPr sz="2600"/>
          </a:p>
          <a:p>
            <a:pPr lvl="0" rtl="0">
              <a:spcBef>
                <a:spcPts val="0"/>
              </a:spcBef>
              <a:buNone/>
            </a:pPr>
            <a:endParaRPr sz="2600"/>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Choosing Extracurriculars Wisely</a:t>
            </a:r>
          </a:p>
        </p:txBody>
      </p:sp>
      <p:sp>
        <p:nvSpPr>
          <p:cNvPr id="273" name="Shape 273"/>
          <p:cNvSpPr txBox="1">
            <a:spLocks noGrp="1"/>
          </p:cNvSpPr>
          <p:nvPr>
            <p:ph type="body" idx="1"/>
          </p:nvPr>
        </p:nvSpPr>
        <p:spPr>
          <a:xfrm>
            <a:off x="457200" y="1600200"/>
            <a:ext cx="8229600" cy="5134500"/>
          </a:xfrm>
          <a:prstGeom prst="rect">
            <a:avLst/>
          </a:prstGeom>
        </p:spPr>
        <p:txBody>
          <a:bodyPr lIns="91425" tIns="91425" rIns="91425" bIns="91425" anchor="t" anchorCtr="0">
            <a:noAutofit/>
          </a:bodyPr>
          <a:lstStyle/>
          <a:p>
            <a:pPr lvl="0" rtl="0">
              <a:spcBef>
                <a:spcPts val="0"/>
              </a:spcBef>
              <a:buNone/>
            </a:pPr>
            <a:r>
              <a:rPr lang="en" b="1" u="sng"/>
              <a:t>Secret #3</a:t>
            </a:r>
            <a:r>
              <a:rPr lang="en" b="1"/>
              <a:t>: Colleges want students who are good at balancing their activities and responsibilities.</a:t>
            </a:r>
          </a:p>
          <a:p>
            <a:pPr lvl="0" rtl="0">
              <a:spcBef>
                <a:spcPts val="0"/>
              </a:spcBef>
              <a:buNone/>
            </a:pPr>
            <a:endParaRPr sz="1000"/>
          </a:p>
          <a:p>
            <a:pPr lvl="0" rtl="0">
              <a:spcBef>
                <a:spcPts val="0"/>
              </a:spcBef>
              <a:buNone/>
            </a:pPr>
            <a:r>
              <a:rPr lang="en" sz="2500"/>
              <a:t>Colleges look at a variety of factors when determining whether to admit a student: grades, rigor of courses, extracurricular activities, recommendation letters, essays - just to name a few. </a:t>
            </a:r>
          </a:p>
          <a:p>
            <a:pPr lvl="0" rtl="0">
              <a:spcBef>
                <a:spcPts val="0"/>
              </a:spcBef>
              <a:buNone/>
            </a:pPr>
            <a:endParaRPr sz="1000"/>
          </a:p>
          <a:p>
            <a:pPr lvl="0" rtl="0">
              <a:spcBef>
                <a:spcPts val="0"/>
              </a:spcBef>
              <a:buNone/>
            </a:pPr>
            <a:r>
              <a:rPr lang="en" sz="2500"/>
              <a:t>It is important to not get so wrapped up in one area of your life that you let another suffer. The balancing act can be tough at times but is essential to success in high school, college, and later in life.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COLLEGE-PREP RIGOR</a:t>
            </a:r>
          </a:p>
        </p:txBody>
      </p:sp>
      <p:sp>
        <p:nvSpPr>
          <p:cNvPr id="45" name="Shape 4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sz="4800"/>
              <a:t>"rigor" means...</a:t>
            </a:r>
          </a:p>
          <a:p>
            <a:pPr lvl="0" rtl="0">
              <a:spcBef>
                <a:spcPts val="0"/>
              </a:spcBef>
              <a:buNone/>
            </a:pPr>
            <a:endParaRPr sz="1100" i="1"/>
          </a:p>
          <a:p>
            <a:pPr marL="457200" lvl="0" indent="-419100" rtl="0">
              <a:lnSpc>
                <a:spcPct val="115000"/>
              </a:lnSpc>
              <a:spcBef>
                <a:spcPts val="0"/>
              </a:spcBef>
              <a:buClr>
                <a:schemeClr val="dk1"/>
              </a:buClr>
              <a:buSzPct val="100000"/>
              <a:buFont typeface="Arial"/>
              <a:buChar char="●"/>
            </a:pPr>
            <a:r>
              <a:rPr lang="en" i="1"/>
              <a:t>Pushing yourself  b e y o n d </a:t>
            </a:r>
            <a:br>
              <a:rPr lang="en" i="1"/>
            </a:br>
            <a:r>
              <a:rPr lang="en" i="1"/>
              <a:t>what is easy</a:t>
            </a:r>
          </a:p>
          <a:p>
            <a:pPr marL="457200" lvl="0" indent="-419100" rtl="0">
              <a:lnSpc>
                <a:spcPct val="115000"/>
              </a:lnSpc>
              <a:spcBef>
                <a:spcPts val="0"/>
              </a:spcBef>
              <a:buClr>
                <a:schemeClr val="dk1"/>
              </a:buClr>
              <a:buSzPct val="100000"/>
              <a:buFont typeface="Arial"/>
              <a:buChar char="●"/>
            </a:pPr>
            <a:r>
              <a:rPr lang="en" i="1"/>
              <a:t>Pushing yourself beyond what is comfortable</a:t>
            </a:r>
          </a:p>
          <a:p>
            <a:pPr marL="457200" lvl="0" indent="-419100" rtl="0">
              <a:lnSpc>
                <a:spcPct val="115000"/>
              </a:lnSpc>
              <a:spcBef>
                <a:spcPts val="0"/>
              </a:spcBef>
              <a:buClr>
                <a:schemeClr val="dk1"/>
              </a:buClr>
              <a:buSzPct val="100000"/>
              <a:buFont typeface="Arial"/>
              <a:buChar char="●"/>
            </a:pPr>
            <a:r>
              <a:rPr lang="en" i="1"/>
              <a:t>To be scared, but still try</a:t>
            </a:r>
          </a:p>
          <a:p>
            <a:pPr marL="457200" lvl="0" indent="-419100" rtl="0">
              <a:lnSpc>
                <a:spcPct val="115000"/>
              </a:lnSpc>
              <a:spcBef>
                <a:spcPts val="0"/>
              </a:spcBef>
              <a:buClr>
                <a:schemeClr val="dk1"/>
              </a:buClr>
              <a:buSzPct val="100000"/>
              <a:buFont typeface="Arial"/>
              <a:buChar char="●"/>
            </a:pPr>
            <a:r>
              <a:rPr lang="en" i="1"/>
              <a:t>To keep trying again and again in different ways until you get it right</a:t>
            </a:r>
          </a:p>
        </p:txBody>
      </p:sp>
      <p:pic>
        <p:nvPicPr>
          <p:cNvPr id="46" name="Shape 46"/>
          <p:cNvPicPr preferRelativeResize="0"/>
          <p:nvPr/>
        </p:nvPicPr>
        <p:blipFill>
          <a:blip r:embed="rId3"/>
          <a:stretch>
            <a:fillRect/>
          </a:stretch>
        </p:blipFill>
        <p:spPr>
          <a:xfrm>
            <a:off x="6536000" y="370200"/>
            <a:ext cx="2430624" cy="2900098"/>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The Key is Balance</a:t>
            </a:r>
          </a:p>
        </p:txBody>
      </p:sp>
      <p:sp>
        <p:nvSpPr>
          <p:cNvPr id="279" name="Shape 279"/>
          <p:cNvSpPr txBox="1">
            <a:spLocks noGrp="1"/>
          </p:cNvSpPr>
          <p:nvPr>
            <p:ph type="body" idx="1"/>
          </p:nvPr>
        </p:nvSpPr>
        <p:spPr>
          <a:xfrm>
            <a:off x="457200" y="1855825"/>
            <a:ext cx="8229600" cy="4712100"/>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Char char="●"/>
            </a:pPr>
            <a:r>
              <a:rPr lang="en" sz="2800" b="1"/>
              <a:t>Don't overload</a:t>
            </a:r>
            <a:r>
              <a:rPr lang="en" sz="2800"/>
              <a:t> on one area </a:t>
            </a:r>
            <a:br>
              <a:rPr lang="en" sz="2800"/>
            </a:br>
            <a:r>
              <a:rPr lang="en" sz="2800"/>
              <a:t>of your life, whether that is school, sports, friends, relaxation or other areas.</a:t>
            </a:r>
          </a:p>
          <a:p>
            <a:pPr marL="457200" lvl="0" indent="-406400" rtl="0">
              <a:spcBef>
                <a:spcPts val="0"/>
              </a:spcBef>
              <a:buClr>
                <a:schemeClr val="dk1"/>
              </a:buClr>
              <a:buSzPct val="100000"/>
              <a:buFont typeface="Arial"/>
              <a:buChar char="●"/>
            </a:pPr>
            <a:r>
              <a:rPr lang="en" sz="2800" b="1"/>
              <a:t>Prioritize</a:t>
            </a:r>
            <a:r>
              <a:rPr lang="en" sz="2800"/>
              <a:t> what is most important and make time for those activities</a:t>
            </a:r>
          </a:p>
          <a:p>
            <a:pPr marL="457200" lvl="0" indent="-406400" rtl="0">
              <a:spcBef>
                <a:spcPts val="0"/>
              </a:spcBef>
              <a:buClr>
                <a:schemeClr val="dk1"/>
              </a:buClr>
              <a:buSzPct val="100000"/>
              <a:buFont typeface="Arial"/>
              <a:buChar char="●"/>
            </a:pPr>
            <a:r>
              <a:rPr lang="en" sz="2800" b="1"/>
              <a:t>Use a planner </a:t>
            </a:r>
            <a:r>
              <a:rPr lang="en" sz="2800"/>
              <a:t>and write down all activities so you can plan ahead!!</a:t>
            </a:r>
          </a:p>
          <a:p>
            <a:pPr marL="457200" lvl="0" indent="-406400" rtl="0">
              <a:spcBef>
                <a:spcPts val="0"/>
              </a:spcBef>
              <a:buClr>
                <a:schemeClr val="dk1"/>
              </a:buClr>
              <a:buSzPct val="100000"/>
              <a:buFont typeface="Arial"/>
              <a:buChar char="●"/>
            </a:pPr>
            <a:r>
              <a:rPr lang="en" sz="2800" b="1"/>
              <a:t>Harness the power of a routine </a:t>
            </a:r>
            <a:r>
              <a:rPr lang="en" sz="2800"/>
              <a:t>- create an afternoon schedule that works well for you and stick to it</a:t>
            </a:r>
          </a:p>
        </p:txBody>
      </p:sp>
      <p:pic>
        <p:nvPicPr>
          <p:cNvPr id="280" name="Shape 280"/>
          <p:cNvPicPr preferRelativeResize="0"/>
          <p:nvPr/>
        </p:nvPicPr>
        <p:blipFill>
          <a:blip r:embed="rId3"/>
          <a:stretch>
            <a:fillRect/>
          </a:stretch>
        </p:blipFill>
        <p:spPr>
          <a:xfrm rot="335823">
            <a:off x="6095770" y="283030"/>
            <a:ext cx="2791210" cy="1815037"/>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984299"/>
          </a:xfrm>
          <a:prstGeom prst="rect">
            <a:avLst/>
          </a:prstGeom>
        </p:spPr>
        <p:txBody>
          <a:bodyPr lIns="91425" tIns="91425" rIns="91425" bIns="91425" anchor="b" anchorCtr="0">
            <a:noAutofit/>
          </a:bodyPr>
          <a:lstStyle/>
          <a:p>
            <a:pPr>
              <a:spcBef>
                <a:spcPts val="0"/>
              </a:spcBef>
              <a:buNone/>
            </a:pPr>
            <a:r>
              <a:rPr lang="en" sz="3400"/>
              <a:t>Balancing Extracurricular Activities</a:t>
            </a:r>
          </a:p>
        </p:txBody>
      </p:sp>
      <p:sp>
        <p:nvSpPr>
          <p:cNvPr id="286" name="Shape 286"/>
          <p:cNvSpPr txBox="1">
            <a:spLocks noGrp="1"/>
          </p:cNvSpPr>
          <p:nvPr>
            <p:ph type="body" idx="1"/>
          </p:nvPr>
        </p:nvSpPr>
        <p:spPr>
          <a:xfrm>
            <a:off x="457200" y="1258950"/>
            <a:ext cx="8229600" cy="3996600"/>
          </a:xfrm>
          <a:prstGeom prst="rect">
            <a:avLst/>
          </a:prstGeom>
        </p:spPr>
        <p:txBody>
          <a:bodyPr lIns="91425" tIns="91425" rIns="91425" bIns="91425" anchor="t" anchorCtr="0">
            <a:noAutofit/>
          </a:bodyPr>
          <a:lstStyle/>
          <a:p>
            <a:pPr marL="457200" lvl="0" indent="-368300" rtl="0">
              <a:spcBef>
                <a:spcPts val="0"/>
              </a:spcBef>
              <a:buClr>
                <a:schemeClr val="dk1"/>
              </a:buClr>
              <a:buSzPct val="100000"/>
              <a:buFont typeface="Arial"/>
              <a:buChar char="●"/>
            </a:pPr>
            <a:r>
              <a:rPr lang="en" sz="2200"/>
              <a:t>Don't get in over your head! Determine how many/which </a:t>
            </a:r>
            <a:r>
              <a:rPr lang="en" sz="2200" b="1"/>
              <a:t>extracurricular activities</a:t>
            </a:r>
            <a:r>
              <a:rPr lang="en" sz="2200"/>
              <a:t> are possible while still maintaining your target grades.</a:t>
            </a:r>
          </a:p>
          <a:p>
            <a:pPr marL="457200" lvl="0" indent="-368300" rtl="0">
              <a:spcBef>
                <a:spcPts val="0"/>
              </a:spcBef>
              <a:buClr>
                <a:schemeClr val="dk1"/>
              </a:buClr>
              <a:buSzPct val="100000"/>
              <a:buFont typeface="Arial"/>
              <a:buChar char="●"/>
            </a:pPr>
            <a:r>
              <a:rPr lang="en" sz="2200"/>
              <a:t>Time management only gets harder from here on out - if you already struggled in 8th grade, talk to your parents about cutting back or trying new time management strategies. </a:t>
            </a:r>
          </a:p>
          <a:p>
            <a:pPr marL="457200" lvl="0" indent="-368300" rtl="0">
              <a:spcBef>
                <a:spcPts val="0"/>
              </a:spcBef>
              <a:buClr>
                <a:schemeClr val="dk1"/>
              </a:buClr>
              <a:buSzPct val="100000"/>
              <a:buFont typeface="Arial"/>
              <a:buChar char="●"/>
            </a:pPr>
            <a:r>
              <a:rPr lang="en" sz="2200"/>
              <a:t>Choose the RIGHT extracurricular activities for you - things you are passionate about, enjoy and are excited to be involved in. When you like what you are doing, it doesn't seem like work!</a:t>
            </a:r>
          </a:p>
          <a:p>
            <a:pPr lvl="0" rtl="0">
              <a:spcBef>
                <a:spcPts val="0"/>
              </a:spcBef>
              <a:buNone/>
            </a:pPr>
            <a:endParaRPr sz="2200"/>
          </a:p>
        </p:txBody>
      </p:sp>
      <p:pic>
        <p:nvPicPr>
          <p:cNvPr id="287" name="Shape 287"/>
          <p:cNvPicPr preferRelativeResize="0"/>
          <p:nvPr/>
        </p:nvPicPr>
        <p:blipFill>
          <a:blip r:embed="rId3"/>
          <a:stretch>
            <a:fillRect/>
          </a:stretch>
        </p:blipFill>
        <p:spPr>
          <a:xfrm>
            <a:off x="141650" y="5286412"/>
            <a:ext cx="2045001" cy="1439775"/>
          </a:xfrm>
          <a:prstGeom prst="rect">
            <a:avLst/>
          </a:prstGeom>
          <a:noFill/>
          <a:ln>
            <a:noFill/>
          </a:ln>
        </p:spPr>
      </p:pic>
      <p:pic>
        <p:nvPicPr>
          <p:cNvPr id="288" name="Shape 288"/>
          <p:cNvPicPr preferRelativeResize="0"/>
          <p:nvPr/>
        </p:nvPicPr>
        <p:blipFill>
          <a:blip r:embed="rId4"/>
          <a:stretch>
            <a:fillRect/>
          </a:stretch>
        </p:blipFill>
        <p:spPr>
          <a:xfrm>
            <a:off x="2274800" y="5135750"/>
            <a:ext cx="1028625" cy="1439775"/>
          </a:xfrm>
          <a:prstGeom prst="rect">
            <a:avLst/>
          </a:prstGeom>
          <a:noFill/>
          <a:ln>
            <a:noFill/>
          </a:ln>
        </p:spPr>
      </p:pic>
      <p:pic>
        <p:nvPicPr>
          <p:cNvPr id="289" name="Shape 289"/>
          <p:cNvPicPr preferRelativeResize="0"/>
          <p:nvPr/>
        </p:nvPicPr>
        <p:blipFill>
          <a:blip r:embed="rId5"/>
          <a:stretch>
            <a:fillRect/>
          </a:stretch>
        </p:blipFill>
        <p:spPr>
          <a:xfrm>
            <a:off x="6665275" y="5255600"/>
            <a:ext cx="2233076" cy="1200100"/>
          </a:xfrm>
          <a:prstGeom prst="rect">
            <a:avLst/>
          </a:prstGeom>
          <a:noFill/>
          <a:ln>
            <a:noFill/>
          </a:ln>
        </p:spPr>
      </p:pic>
      <p:pic>
        <p:nvPicPr>
          <p:cNvPr id="290" name="Shape 290"/>
          <p:cNvPicPr preferRelativeResize="0"/>
          <p:nvPr/>
        </p:nvPicPr>
        <p:blipFill>
          <a:blip r:embed="rId6"/>
          <a:stretch>
            <a:fillRect/>
          </a:stretch>
        </p:blipFill>
        <p:spPr>
          <a:xfrm>
            <a:off x="3303425" y="5514154"/>
            <a:ext cx="1207400" cy="984300"/>
          </a:xfrm>
          <a:prstGeom prst="rect">
            <a:avLst/>
          </a:prstGeom>
          <a:noFill/>
          <a:ln>
            <a:noFill/>
          </a:ln>
        </p:spPr>
      </p:pic>
      <p:pic>
        <p:nvPicPr>
          <p:cNvPr id="291" name="Shape 291"/>
          <p:cNvPicPr preferRelativeResize="0"/>
          <p:nvPr/>
        </p:nvPicPr>
        <p:blipFill>
          <a:blip r:embed="rId7"/>
          <a:stretch>
            <a:fillRect/>
          </a:stretch>
        </p:blipFill>
        <p:spPr>
          <a:xfrm>
            <a:off x="4570175" y="5363462"/>
            <a:ext cx="1947599" cy="1285700"/>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517162"/>
            <a:ext cx="8229600" cy="1220699"/>
          </a:xfrm>
          <a:prstGeom prst="rect">
            <a:avLst/>
          </a:prstGeom>
        </p:spPr>
        <p:txBody>
          <a:bodyPr lIns="91425" tIns="91425" rIns="91425" bIns="91425" anchor="b" anchorCtr="0">
            <a:noAutofit/>
          </a:bodyPr>
          <a:lstStyle/>
          <a:p>
            <a:pPr lvl="0" algn="ctr" rtl="0">
              <a:spcBef>
                <a:spcPts val="0"/>
              </a:spcBef>
              <a:buNone/>
            </a:pPr>
            <a:r>
              <a:rPr lang="en" sz="6000"/>
              <a:t>Organization</a:t>
            </a:r>
          </a:p>
        </p:txBody>
      </p:sp>
      <p:pic>
        <p:nvPicPr>
          <p:cNvPr id="297" name="Shape 297"/>
          <p:cNvPicPr preferRelativeResize="0"/>
          <p:nvPr/>
        </p:nvPicPr>
        <p:blipFill>
          <a:blip r:embed="rId3"/>
          <a:stretch>
            <a:fillRect/>
          </a:stretch>
        </p:blipFill>
        <p:spPr>
          <a:xfrm>
            <a:off x="457200" y="3996850"/>
            <a:ext cx="3128150" cy="2341825"/>
          </a:xfrm>
          <a:prstGeom prst="rect">
            <a:avLst/>
          </a:prstGeom>
          <a:noFill/>
          <a:ln>
            <a:noFill/>
          </a:ln>
        </p:spPr>
      </p:pic>
      <p:pic>
        <p:nvPicPr>
          <p:cNvPr id="298" name="Shape 298"/>
          <p:cNvPicPr preferRelativeResize="0"/>
          <p:nvPr/>
        </p:nvPicPr>
        <p:blipFill>
          <a:blip r:embed="rId4"/>
          <a:stretch>
            <a:fillRect/>
          </a:stretch>
        </p:blipFill>
        <p:spPr>
          <a:xfrm>
            <a:off x="240600" y="2180475"/>
            <a:ext cx="2559175" cy="2209199"/>
          </a:xfrm>
          <a:prstGeom prst="rect">
            <a:avLst/>
          </a:prstGeom>
          <a:noFill/>
          <a:ln>
            <a:noFill/>
          </a:ln>
        </p:spPr>
      </p:pic>
      <p:pic>
        <p:nvPicPr>
          <p:cNvPr id="299" name="Shape 299"/>
          <p:cNvPicPr preferRelativeResize="0"/>
          <p:nvPr/>
        </p:nvPicPr>
        <p:blipFill>
          <a:blip r:embed="rId5"/>
          <a:stretch>
            <a:fillRect/>
          </a:stretch>
        </p:blipFill>
        <p:spPr>
          <a:xfrm>
            <a:off x="5452875" y="3996875"/>
            <a:ext cx="3315524" cy="2496074"/>
          </a:xfrm>
          <a:prstGeom prst="rect">
            <a:avLst/>
          </a:prstGeom>
          <a:noFill/>
          <a:ln>
            <a:noFill/>
          </a:ln>
        </p:spPr>
      </p:pic>
      <p:pic>
        <p:nvPicPr>
          <p:cNvPr id="300" name="Shape 300"/>
          <p:cNvPicPr preferRelativeResize="0"/>
          <p:nvPr/>
        </p:nvPicPr>
        <p:blipFill>
          <a:blip r:embed="rId6"/>
          <a:stretch>
            <a:fillRect/>
          </a:stretch>
        </p:blipFill>
        <p:spPr>
          <a:xfrm>
            <a:off x="6281150" y="2063125"/>
            <a:ext cx="2405650" cy="1608499"/>
          </a:xfrm>
          <a:prstGeom prst="rect">
            <a:avLst/>
          </a:prstGeom>
          <a:noFill/>
          <a:ln>
            <a:noFill/>
          </a:ln>
        </p:spPr>
      </p:pic>
      <p:pic>
        <p:nvPicPr>
          <p:cNvPr id="301" name="Shape 301"/>
          <p:cNvPicPr preferRelativeResize="0"/>
          <p:nvPr/>
        </p:nvPicPr>
        <p:blipFill>
          <a:blip r:embed="rId7"/>
          <a:stretch>
            <a:fillRect/>
          </a:stretch>
        </p:blipFill>
        <p:spPr>
          <a:xfrm>
            <a:off x="3679927" y="2269125"/>
            <a:ext cx="2405650" cy="2945624"/>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457200" y="560050"/>
            <a:ext cx="8229600" cy="3425100"/>
          </a:xfrm>
          <a:prstGeom prst="rect">
            <a:avLst/>
          </a:prstGeom>
        </p:spPr>
        <p:txBody>
          <a:bodyPr lIns="91425" tIns="91425" rIns="91425" bIns="91425" anchor="t" anchorCtr="0">
            <a:noAutofit/>
          </a:bodyPr>
          <a:lstStyle/>
          <a:p>
            <a:pPr algn="ctr">
              <a:spcBef>
                <a:spcPts val="0"/>
              </a:spcBef>
              <a:buNone/>
            </a:pPr>
            <a:r>
              <a:rPr lang="en" sz="4200" b="1"/>
              <a:t>Effective organizational strategies are one of the best ways to maintain balance!</a:t>
            </a:r>
          </a:p>
        </p:txBody>
      </p:sp>
      <p:pic>
        <p:nvPicPr>
          <p:cNvPr id="307" name="Shape 307"/>
          <p:cNvPicPr preferRelativeResize="0"/>
          <p:nvPr/>
        </p:nvPicPr>
        <p:blipFill>
          <a:blip r:embed="rId3"/>
          <a:stretch>
            <a:fillRect/>
          </a:stretch>
        </p:blipFill>
        <p:spPr>
          <a:xfrm>
            <a:off x="2618575" y="2993172"/>
            <a:ext cx="3906849" cy="31555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74650"/>
            <a:ext cx="4887899" cy="1143000"/>
          </a:xfrm>
          <a:prstGeom prst="rect">
            <a:avLst/>
          </a:prstGeom>
        </p:spPr>
        <p:txBody>
          <a:bodyPr lIns="91425" tIns="91425" rIns="91425" bIns="91425" anchor="b" anchorCtr="0">
            <a:noAutofit/>
          </a:bodyPr>
          <a:lstStyle/>
          <a:p>
            <a:pPr>
              <a:spcBef>
                <a:spcPts val="0"/>
              </a:spcBef>
              <a:buNone/>
            </a:pPr>
            <a:r>
              <a:rPr lang="en"/>
              <a:t>Planners &amp; Agendas</a:t>
            </a:r>
          </a:p>
        </p:txBody>
      </p:sp>
      <p:sp>
        <p:nvSpPr>
          <p:cNvPr id="313" name="Shape 31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596900" lvl="0" indent="-368300" rtl="0">
              <a:lnSpc>
                <a:spcPct val="115000"/>
              </a:lnSpc>
              <a:spcBef>
                <a:spcPts val="0"/>
              </a:spcBef>
              <a:buClr>
                <a:srgbClr val="000000"/>
              </a:buClr>
              <a:buSzPct val="100000"/>
              <a:buFont typeface="Arial"/>
              <a:buChar char="●"/>
            </a:pPr>
            <a:r>
              <a:rPr lang="en" sz="2200" b="1" u="sng"/>
              <a:t>Post-its</a:t>
            </a:r>
            <a:r>
              <a:rPr lang="en" sz="2200" b="1"/>
              <a:t> </a:t>
            </a:r>
            <a:r>
              <a:rPr lang="en" sz="2200"/>
              <a:t>- a great way to list out your to-do's. Use with a planner.</a:t>
            </a:r>
          </a:p>
          <a:p>
            <a:pPr lvl="0" rtl="0">
              <a:lnSpc>
                <a:spcPct val="115000"/>
              </a:lnSpc>
              <a:spcBef>
                <a:spcPts val="0"/>
              </a:spcBef>
              <a:buNone/>
            </a:pPr>
            <a:endParaRPr sz="2200"/>
          </a:p>
          <a:p>
            <a:pPr lvl="0" rtl="0">
              <a:lnSpc>
                <a:spcPct val="115000"/>
              </a:lnSpc>
              <a:spcBef>
                <a:spcPts val="0"/>
              </a:spcBef>
              <a:buNone/>
            </a:pPr>
            <a:endParaRPr sz="2200"/>
          </a:p>
          <a:p>
            <a:pPr lvl="0" rtl="0">
              <a:lnSpc>
                <a:spcPct val="115000"/>
              </a:lnSpc>
              <a:spcBef>
                <a:spcPts val="0"/>
              </a:spcBef>
              <a:buNone/>
            </a:pPr>
            <a:endParaRPr sz="2200"/>
          </a:p>
          <a:p>
            <a:pPr lvl="0" rtl="0">
              <a:lnSpc>
                <a:spcPct val="115000"/>
              </a:lnSpc>
              <a:spcBef>
                <a:spcPts val="0"/>
              </a:spcBef>
              <a:buNone/>
            </a:pPr>
            <a:endParaRPr sz="2200"/>
          </a:p>
          <a:p>
            <a:pPr lvl="0" rtl="0">
              <a:lnSpc>
                <a:spcPct val="115000"/>
              </a:lnSpc>
              <a:spcBef>
                <a:spcPts val="0"/>
              </a:spcBef>
              <a:buNone/>
            </a:pPr>
            <a:endParaRPr sz="2200"/>
          </a:p>
          <a:p>
            <a:pPr lvl="0" rtl="0">
              <a:lnSpc>
                <a:spcPct val="115000"/>
              </a:lnSpc>
              <a:spcBef>
                <a:spcPts val="0"/>
              </a:spcBef>
              <a:buNone/>
            </a:pPr>
            <a:endParaRPr sz="2200"/>
          </a:p>
          <a:p>
            <a:pPr marL="457200" lvl="0" indent="-419100" rtl="0">
              <a:lnSpc>
                <a:spcPct val="115000"/>
              </a:lnSpc>
              <a:spcBef>
                <a:spcPts val="0"/>
              </a:spcBef>
              <a:buClr>
                <a:schemeClr val="dk1"/>
              </a:buClr>
              <a:buSzPct val="136363"/>
              <a:buFont typeface="Arial"/>
              <a:buChar char="●"/>
            </a:pPr>
            <a:r>
              <a:rPr lang="en" sz="2200" b="1" u="sng"/>
              <a:t>Day planner</a:t>
            </a:r>
            <a:r>
              <a:rPr lang="en" sz="2200"/>
              <a:t> - you can buy daily, weekly or monthly planners. Weekly ones work great for students, so you have plenty of space to write down assignment details and look ahead for the week</a:t>
            </a:r>
          </a:p>
        </p:txBody>
      </p:sp>
      <p:sp>
        <p:nvSpPr>
          <p:cNvPr id="314" name="Shape 314"/>
          <p:cNvSpPr/>
          <p:nvPr/>
        </p:nvSpPr>
        <p:spPr>
          <a:xfrm rot="579629">
            <a:off x="5017976" y="519959"/>
            <a:ext cx="3921030" cy="473730"/>
          </a:xfrm>
          <a:custGeom>
            <a:avLst/>
            <a:gdLst/>
            <a:ahLst/>
            <a:cxnLst/>
            <a:rect l="0" t="0" r="0" b="0"/>
            <a:pathLst>
              <a:path w="11227" h="741" extrusionOk="0">
                <a:moveTo>
                  <a:pt x="595" y="12"/>
                </a:moveTo>
                <a:lnTo>
                  <a:pt x="595" y="113"/>
                </a:lnTo>
                <a:lnTo>
                  <a:pt x="683" y="113"/>
                </a:lnTo>
                <a:lnTo>
                  <a:pt x="683" y="12"/>
                </a:lnTo>
                <a:close/>
                <a:moveTo>
                  <a:pt x="11118" y="12"/>
                </a:moveTo>
                <a:lnTo>
                  <a:pt x="11118" y="171"/>
                </a:lnTo>
                <a:lnTo>
                  <a:pt x="11145" y="550"/>
                </a:lnTo>
                <a:lnTo>
                  <a:pt x="11201" y="550"/>
                </a:lnTo>
                <a:lnTo>
                  <a:pt x="11227" y="171"/>
                </a:lnTo>
                <a:lnTo>
                  <a:pt x="11227" y="12"/>
                </a:lnTo>
                <a:close/>
                <a:moveTo>
                  <a:pt x="9923" y="81"/>
                </a:moveTo>
                <a:cubicBezTo>
                  <a:pt x="9971" y="81"/>
                  <a:pt x="10013" y="93"/>
                  <a:pt x="10051" y="117"/>
                </a:cubicBezTo>
                <a:cubicBezTo>
                  <a:pt x="10089" y="141"/>
                  <a:pt x="10118" y="175"/>
                  <a:pt x="10137" y="218"/>
                </a:cubicBezTo>
                <a:cubicBezTo>
                  <a:pt x="10157" y="261"/>
                  <a:pt x="10167" y="312"/>
                  <a:pt x="10167" y="371"/>
                </a:cubicBezTo>
                <a:cubicBezTo>
                  <a:pt x="10167" y="463"/>
                  <a:pt x="10144" y="534"/>
                  <a:pt x="10098" y="584"/>
                </a:cubicBezTo>
                <a:cubicBezTo>
                  <a:pt x="10052" y="634"/>
                  <a:pt x="9993" y="659"/>
                  <a:pt x="9922" y="659"/>
                </a:cubicBezTo>
                <a:cubicBezTo>
                  <a:pt x="9852" y="659"/>
                  <a:pt x="9794" y="634"/>
                  <a:pt x="9747" y="585"/>
                </a:cubicBezTo>
                <a:cubicBezTo>
                  <a:pt x="9701" y="535"/>
                  <a:pt x="9678" y="467"/>
                  <a:pt x="9678" y="381"/>
                </a:cubicBezTo>
                <a:cubicBezTo>
                  <a:pt x="9678" y="273"/>
                  <a:pt x="9702" y="196"/>
                  <a:pt x="9750" y="150"/>
                </a:cubicBezTo>
                <a:cubicBezTo>
                  <a:pt x="9799" y="104"/>
                  <a:pt x="9856" y="81"/>
                  <a:pt x="9923" y="81"/>
                </a:cubicBezTo>
                <a:close/>
                <a:moveTo>
                  <a:pt x="1568" y="270"/>
                </a:moveTo>
                <a:cubicBezTo>
                  <a:pt x="1608" y="270"/>
                  <a:pt x="1642" y="287"/>
                  <a:pt x="1669" y="320"/>
                </a:cubicBezTo>
                <a:cubicBezTo>
                  <a:pt x="1697" y="354"/>
                  <a:pt x="1710" y="406"/>
                  <a:pt x="1710" y="477"/>
                </a:cubicBezTo>
                <a:cubicBezTo>
                  <a:pt x="1710" y="541"/>
                  <a:pt x="1697" y="589"/>
                  <a:pt x="1670" y="620"/>
                </a:cubicBezTo>
                <a:cubicBezTo>
                  <a:pt x="1643" y="652"/>
                  <a:pt x="1611" y="667"/>
                  <a:pt x="1572" y="667"/>
                </a:cubicBezTo>
                <a:cubicBezTo>
                  <a:pt x="1534" y="667"/>
                  <a:pt x="1501" y="651"/>
                  <a:pt x="1473" y="618"/>
                </a:cubicBezTo>
                <a:cubicBezTo>
                  <a:pt x="1445" y="585"/>
                  <a:pt x="1431" y="536"/>
                  <a:pt x="1431" y="469"/>
                </a:cubicBezTo>
                <a:cubicBezTo>
                  <a:pt x="1431" y="401"/>
                  <a:pt x="1444" y="350"/>
                  <a:pt x="1470" y="318"/>
                </a:cubicBezTo>
                <a:cubicBezTo>
                  <a:pt x="1497" y="286"/>
                  <a:pt x="1529" y="270"/>
                  <a:pt x="1568" y="270"/>
                </a:cubicBezTo>
                <a:close/>
                <a:moveTo>
                  <a:pt x="5529" y="270"/>
                </a:moveTo>
                <a:cubicBezTo>
                  <a:pt x="5573" y="270"/>
                  <a:pt x="5609" y="287"/>
                  <a:pt x="5638" y="320"/>
                </a:cubicBezTo>
                <a:cubicBezTo>
                  <a:pt x="5667" y="353"/>
                  <a:pt x="5682" y="402"/>
                  <a:pt x="5682" y="466"/>
                </a:cubicBezTo>
                <a:cubicBezTo>
                  <a:pt x="5682" y="534"/>
                  <a:pt x="5667" y="584"/>
                  <a:pt x="5638" y="618"/>
                </a:cubicBezTo>
                <a:cubicBezTo>
                  <a:pt x="5609" y="651"/>
                  <a:pt x="5573" y="667"/>
                  <a:pt x="5529" y="667"/>
                </a:cubicBezTo>
                <a:cubicBezTo>
                  <a:pt x="5485" y="667"/>
                  <a:pt x="5449" y="651"/>
                  <a:pt x="5420" y="618"/>
                </a:cubicBezTo>
                <a:cubicBezTo>
                  <a:pt x="5391" y="585"/>
                  <a:pt x="5376" y="535"/>
                  <a:pt x="5376" y="469"/>
                </a:cubicBezTo>
                <a:cubicBezTo>
                  <a:pt x="5376" y="402"/>
                  <a:pt x="5391" y="353"/>
                  <a:pt x="5420" y="320"/>
                </a:cubicBezTo>
                <a:cubicBezTo>
                  <a:pt x="5449" y="287"/>
                  <a:pt x="5485" y="270"/>
                  <a:pt x="5529" y="270"/>
                </a:cubicBezTo>
                <a:close/>
                <a:moveTo>
                  <a:pt x="7974" y="270"/>
                </a:moveTo>
                <a:cubicBezTo>
                  <a:pt x="8017" y="270"/>
                  <a:pt x="8054" y="287"/>
                  <a:pt x="8083" y="320"/>
                </a:cubicBezTo>
                <a:cubicBezTo>
                  <a:pt x="8112" y="353"/>
                  <a:pt x="8126" y="402"/>
                  <a:pt x="8126" y="466"/>
                </a:cubicBezTo>
                <a:cubicBezTo>
                  <a:pt x="8126" y="534"/>
                  <a:pt x="8112" y="584"/>
                  <a:pt x="8083" y="618"/>
                </a:cubicBezTo>
                <a:cubicBezTo>
                  <a:pt x="8054" y="651"/>
                  <a:pt x="8018" y="667"/>
                  <a:pt x="7974" y="667"/>
                </a:cubicBezTo>
                <a:cubicBezTo>
                  <a:pt x="7930" y="667"/>
                  <a:pt x="7894" y="651"/>
                  <a:pt x="7865" y="618"/>
                </a:cubicBezTo>
                <a:cubicBezTo>
                  <a:pt x="7836" y="585"/>
                  <a:pt x="7821" y="535"/>
                  <a:pt x="7821" y="469"/>
                </a:cubicBezTo>
                <a:cubicBezTo>
                  <a:pt x="7821" y="402"/>
                  <a:pt x="7836" y="353"/>
                  <a:pt x="7865" y="320"/>
                </a:cubicBezTo>
                <a:cubicBezTo>
                  <a:pt x="7894" y="287"/>
                  <a:pt x="7930" y="270"/>
                  <a:pt x="7974" y="270"/>
                </a:cubicBezTo>
                <a:close/>
                <a:moveTo>
                  <a:pt x="3816" y="468"/>
                </a:moveTo>
                <a:lnTo>
                  <a:pt x="3816" y="500"/>
                </a:lnTo>
                <a:cubicBezTo>
                  <a:pt x="3816" y="539"/>
                  <a:pt x="3811" y="568"/>
                  <a:pt x="3802" y="588"/>
                </a:cubicBezTo>
                <a:cubicBezTo>
                  <a:pt x="3789" y="614"/>
                  <a:pt x="3770" y="634"/>
                  <a:pt x="3744" y="649"/>
                </a:cubicBezTo>
                <a:cubicBezTo>
                  <a:pt x="3717" y="664"/>
                  <a:pt x="3687" y="671"/>
                  <a:pt x="3653" y="671"/>
                </a:cubicBezTo>
                <a:cubicBezTo>
                  <a:pt x="3619" y="671"/>
                  <a:pt x="3593" y="663"/>
                  <a:pt x="3575" y="647"/>
                </a:cubicBezTo>
                <a:cubicBezTo>
                  <a:pt x="3558" y="632"/>
                  <a:pt x="3549" y="612"/>
                  <a:pt x="3549" y="589"/>
                </a:cubicBezTo>
                <a:cubicBezTo>
                  <a:pt x="3549" y="574"/>
                  <a:pt x="3553" y="560"/>
                  <a:pt x="3561" y="547"/>
                </a:cubicBezTo>
                <a:cubicBezTo>
                  <a:pt x="3569" y="535"/>
                  <a:pt x="3581" y="525"/>
                  <a:pt x="3596" y="519"/>
                </a:cubicBezTo>
                <a:cubicBezTo>
                  <a:pt x="3611" y="512"/>
                  <a:pt x="3636" y="506"/>
                  <a:pt x="3672" y="501"/>
                </a:cubicBezTo>
                <a:cubicBezTo>
                  <a:pt x="3736" y="492"/>
                  <a:pt x="3784" y="481"/>
                  <a:pt x="3816" y="468"/>
                </a:cubicBezTo>
                <a:close/>
                <a:moveTo>
                  <a:pt x="0" y="12"/>
                </a:moveTo>
                <a:lnTo>
                  <a:pt x="0" y="728"/>
                </a:lnTo>
                <a:lnTo>
                  <a:pt x="94" y="728"/>
                </a:lnTo>
                <a:lnTo>
                  <a:pt x="94" y="403"/>
                </a:lnTo>
                <a:lnTo>
                  <a:pt x="430" y="403"/>
                </a:lnTo>
                <a:lnTo>
                  <a:pt x="430" y="318"/>
                </a:lnTo>
                <a:lnTo>
                  <a:pt x="94" y="318"/>
                </a:lnTo>
                <a:lnTo>
                  <a:pt x="94" y="97"/>
                </a:lnTo>
                <a:lnTo>
                  <a:pt x="482" y="97"/>
                </a:lnTo>
                <a:lnTo>
                  <a:pt x="482" y="12"/>
                </a:lnTo>
                <a:close/>
                <a:moveTo>
                  <a:pt x="595" y="209"/>
                </a:moveTo>
                <a:lnTo>
                  <a:pt x="595" y="728"/>
                </a:lnTo>
                <a:lnTo>
                  <a:pt x="683" y="728"/>
                </a:lnTo>
                <a:lnTo>
                  <a:pt x="683" y="209"/>
                </a:lnTo>
                <a:close/>
                <a:moveTo>
                  <a:pt x="1061" y="198"/>
                </a:moveTo>
                <a:cubicBezTo>
                  <a:pt x="989" y="198"/>
                  <a:pt x="934" y="226"/>
                  <a:pt x="895" y="283"/>
                </a:cubicBezTo>
                <a:lnTo>
                  <a:pt x="895" y="209"/>
                </a:lnTo>
                <a:lnTo>
                  <a:pt x="816" y="209"/>
                </a:lnTo>
                <a:lnTo>
                  <a:pt x="816" y="728"/>
                </a:lnTo>
                <a:lnTo>
                  <a:pt x="904" y="728"/>
                </a:lnTo>
                <a:lnTo>
                  <a:pt x="904" y="445"/>
                </a:lnTo>
                <a:cubicBezTo>
                  <a:pt x="904" y="378"/>
                  <a:pt x="918" y="333"/>
                  <a:pt x="945" y="310"/>
                </a:cubicBezTo>
                <a:cubicBezTo>
                  <a:pt x="972" y="286"/>
                  <a:pt x="1005" y="274"/>
                  <a:pt x="1042" y="274"/>
                </a:cubicBezTo>
                <a:cubicBezTo>
                  <a:pt x="1065" y="274"/>
                  <a:pt x="1086" y="279"/>
                  <a:pt x="1103" y="290"/>
                </a:cubicBezTo>
                <a:cubicBezTo>
                  <a:pt x="1121" y="300"/>
                  <a:pt x="1133" y="315"/>
                  <a:pt x="1140" y="332"/>
                </a:cubicBezTo>
                <a:cubicBezTo>
                  <a:pt x="1146" y="350"/>
                  <a:pt x="1150" y="377"/>
                  <a:pt x="1150" y="413"/>
                </a:cubicBezTo>
                <a:lnTo>
                  <a:pt x="1150" y="728"/>
                </a:lnTo>
                <a:lnTo>
                  <a:pt x="1238" y="728"/>
                </a:lnTo>
                <a:lnTo>
                  <a:pt x="1238" y="409"/>
                </a:lnTo>
                <a:cubicBezTo>
                  <a:pt x="1238" y="368"/>
                  <a:pt x="1236" y="340"/>
                  <a:pt x="1233" y="324"/>
                </a:cubicBezTo>
                <a:cubicBezTo>
                  <a:pt x="1228" y="299"/>
                  <a:pt x="1219" y="277"/>
                  <a:pt x="1206" y="259"/>
                </a:cubicBezTo>
                <a:cubicBezTo>
                  <a:pt x="1193" y="241"/>
                  <a:pt x="1173" y="226"/>
                  <a:pt x="1147" y="215"/>
                </a:cubicBezTo>
                <a:cubicBezTo>
                  <a:pt x="1120" y="203"/>
                  <a:pt x="1092" y="198"/>
                  <a:pt x="1061" y="198"/>
                </a:cubicBezTo>
                <a:close/>
                <a:moveTo>
                  <a:pt x="2144" y="209"/>
                </a:moveTo>
                <a:lnTo>
                  <a:pt x="2302" y="728"/>
                </a:lnTo>
                <a:lnTo>
                  <a:pt x="2394" y="728"/>
                </a:lnTo>
                <a:lnTo>
                  <a:pt x="2499" y="329"/>
                </a:lnTo>
                <a:lnTo>
                  <a:pt x="2519" y="417"/>
                </a:lnTo>
                <a:lnTo>
                  <a:pt x="2602" y="728"/>
                </a:lnTo>
                <a:lnTo>
                  <a:pt x="2693" y="728"/>
                </a:lnTo>
                <a:lnTo>
                  <a:pt x="2855" y="209"/>
                </a:lnTo>
                <a:lnTo>
                  <a:pt x="2770" y="209"/>
                </a:lnTo>
                <a:lnTo>
                  <a:pt x="2681" y="509"/>
                </a:lnTo>
                <a:lnTo>
                  <a:pt x="2651" y="609"/>
                </a:lnTo>
                <a:lnTo>
                  <a:pt x="2625" y="510"/>
                </a:lnTo>
                <a:lnTo>
                  <a:pt x="2547" y="209"/>
                </a:lnTo>
                <a:lnTo>
                  <a:pt x="2457" y="209"/>
                </a:lnTo>
                <a:lnTo>
                  <a:pt x="2375" y="513"/>
                </a:lnTo>
                <a:cubicBezTo>
                  <a:pt x="2358" y="579"/>
                  <a:pt x="2349" y="615"/>
                  <a:pt x="2348" y="620"/>
                </a:cubicBezTo>
                <a:lnTo>
                  <a:pt x="2317" y="509"/>
                </a:lnTo>
                <a:lnTo>
                  <a:pt x="2234" y="209"/>
                </a:lnTo>
                <a:close/>
                <a:moveTo>
                  <a:pt x="2929" y="12"/>
                </a:moveTo>
                <a:lnTo>
                  <a:pt x="2929" y="728"/>
                </a:lnTo>
                <a:lnTo>
                  <a:pt x="3017" y="728"/>
                </a:lnTo>
                <a:lnTo>
                  <a:pt x="3017" y="444"/>
                </a:lnTo>
                <a:cubicBezTo>
                  <a:pt x="3017" y="404"/>
                  <a:pt x="3021" y="372"/>
                  <a:pt x="3031" y="349"/>
                </a:cubicBezTo>
                <a:cubicBezTo>
                  <a:pt x="3041" y="326"/>
                  <a:pt x="3057" y="307"/>
                  <a:pt x="3080" y="294"/>
                </a:cubicBezTo>
                <a:cubicBezTo>
                  <a:pt x="3103" y="280"/>
                  <a:pt x="3128" y="273"/>
                  <a:pt x="3154" y="273"/>
                </a:cubicBezTo>
                <a:cubicBezTo>
                  <a:pt x="3189" y="273"/>
                  <a:pt x="3216" y="283"/>
                  <a:pt x="3235" y="304"/>
                </a:cubicBezTo>
                <a:cubicBezTo>
                  <a:pt x="3254" y="324"/>
                  <a:pt x="3263" y="355"/>
                  <a:pt x="3263" y="399"/>
                </a:cubicBezTo>
                <a:lnTo>
                  <a:pt x="3263" y="728"/>
                </a:lnTo>
                <a:lnTo>
                  <a:pt x="3351" y="728"/>
                </a:lnTo>
                <a:lnTo>
                  <a:pt x="3351" y="399"/>
                </a:lnTo>
                <a:cubicBezTo>
                  <a:pt x="3351" y="349"/>
                  <a:pt x="3345" y="310"/>
                  <a:pt x="3333" y="283"/>
                </a:cubicBezTo>
                <a:cubicBezTo>
                  <a:pt x="3321" y="256"/>
                  <a:pt x="3300" y="236"/>
                  <a:pt x="3272" y="221"/>
                </a:cubicBezTo>
                <a:cubicBezTo>
                  <a:pt x="3244" y="205"/>
                  <a:pt x="3210" y="198"/>
                  <a:pt x="3172" y="198"/>
                </a:cubicBezTo>
                <a:cubicBezTo>
                  <a:pt x="3109" y="198"/>
                  <a:pt x="3058" y="222"/>
                  <a:pt x="3017" y="269"/>
                </a:cubicBezTo>
                <a:lnTo>
                  <a:pt x="3017" y="12"/>
                </a:lnTo>
                <a:close/>
                <a:moveTo>
                  <a:pt x="4534" y="209"/>
                </a:moveTo>
                <a:lnTo>
                  <a:pt x="4692" y="728"/>
                </a:lnTo>
                <a:lnTo>
                  <a:pt x="4784" y="728"/>
                </a:lnTo>
                <a:lnTo>
                  <a:pt x="4889" y="329"/>
                </a:lnTo>
                <a:lnTo>
                  <a:pt x="4909" y="417"/>
                </a:lnTo>
                <a:lnTo>
                  <a:pt x="4992" y="728"/>
                </a:lnTo>
                <a:lnTo>
                  <a:pt x="5083" y="728"/>
                </a:lnTo>
                <a:lnTo>
                  <a:pt x="5245" y="209"/>
                </a:lnTo>
                <a:lnTo>
                  <a:pt x="5160" y="209"/>
                </a:lnTo>
                <a:lnTo>
                  <a:pt x="5071" y="509"/>
                </a:lnTo>
                <a:lnTo>
                  <a:pt x="5041" y="609"/>
                </a:lnTo>
                <a:lnTo>
                  <a:pt x="5015" y="510"/>
                </a:lnTo>
                <a:lnTo>
                  <a:pt x="4937" y="209"/>
                </a:lnTo>
                <a:lnTo>
                  <a:pt x="4847" y="209"/>
                </a:lnTo>
                <a:lnTo>
                  <a:pt x="4765" y="513"/>
                </a:lnTo>
                <a:cubicBezTo>
                  <a:pt x="4748" y="579"/>
                  <a:pt x="4739" y="615"/>
                  <a:pt x="4738" y="620"/>
                </a:cubicBezTo>
                <a:lnTo>
                  <a:pt x="4707" y="509"/>
                </a:lnTo>
                <a:lnTo>
                  <a:pt x="4625" y="209"/>
                </a:lnTo>
                <a:close/>
                <a:moveTo>
                  <a:pt x="6065" y="198"/>
                </a:moveTo>
                <a:cubicBezTo>
                  <a:pt x="6045" y="198"/>
                  <a:pt x="6026" y="204"/>
                  <a:pt x="6009" y="215"/>
                </a:cubicBezTo>
                <a:cubicBezTo>
                  <a:pt x="5992" y="227"/>
                  <a:pt x="5973" y="251"/>
                  <a:pt x="5953" y="288"/>
                </a:cubicBezTo>
                <a:lnTo>
                  <a:pt x="5953" y="209"/>
                </a:lnTo>
                <a:lnTo>
                  <a:pt x="5874" y="209"/>
                </a:lnTo>
                <a:lnTo>
                  <a:pt x="5874" y="728"/>
                </a:lnTo>
                <a:lnTo>
                  <a:pt x="5962" y="728"/>
                </a:lnTo>
                <a:lnTo>
                  <a:pt x="5962" y="457"/>
                </a:lnTo>
                <a:cubicBezTo>
                  <a:pt x="5962" y="419"/>
                  <a:pt x="5967" y="385"/>
                  <a:pt x="5977" y="354"/>
                </a:cubicBezTo>
                <a:cubicBezTo>
                  <a:pt x="5983" y="333"/>
                  <a:pt x="5994" y="317"/>
                  <a:pt x="6009" y="306"/>
                </a:cubicBezTo>
                <a:cubicBezTo>
                  <a:pt x="6025" y="294"/>
                  <a:pt x="6042" y="289"/>
                  <a:pt x="6061" y="289"/>
                </a:cubicBezTo>
                <a:cubicBezTo>
                  <a:pt x="6083" y="289"/>
                  <a:pt x="6104" y="295"/>
                  <a:pt x="6125" y="308"/>
                </a:cubicBezTo>
                <a:lnTo>
                  <a:pt x="6156" y="226"/>
                </a:lnTo>
                <a:cubicBezTo>
                  <a:pt x="6125" y="207"/>
                  <a:pt x="6095" y="198"/>
                  <a:pt x="6065" y="198"/>
                </a:cubicBezTo>
                <a:close/>
                <a:moveTo>
                  <a:pt x="6208" y="12"/>
                </a:moveTo>
                <a:lnTo>
                  <a:pt x="6208" y="728"/>
                </a:lnTo>
                <a:lnTo>
                  <a:pt x="6296" y="728"/>
                </a:lnTo>
                <a:lnTo>
                  <a:pt x="6296" y="522"/>
                </a:lnTo>
                <a:lnTo>
                  <a:pt x="6358" y="463"/>
                </a:lnTo>
                <a:lnTo>
                  <a:pt x="6530" y="728"/>
                </a:lnTo>
                <a:lnTo>
                  <a:pt x="6638" y="728"/>
                </a:lnTo>
                <a:lnTo>
                  <a:pt x="6420" y="402"/>
                </a:lnTo>
                <a:lnTo>
                  <a:pt x="6618" y="209"/>
                </a:lnTo>
                <a:lnTo>
                  <a:pt x="6504" y="209"/>
                </a:lnTo>
                <a:lnTo>
                  <a:pt x="6296" y="420"/>
                </a:lnTo>
                <a:lnTo>
                  <a:pt x="6296" y="12"/>
                </a:lnTo>
                <a:close/>
                <a:moveTo>
                  <a:pt x="7650" y="0"/>
                </a:moveTo>
                <a:cubicBezTo>
                  <a:pt x="7612" y="0"/>
                  <a:pt x="7582" y="7"/>
                  <a:pt x="7561" y="21"/>
                </a:cubicBezTo>
                <a:cubicBezTo>
                  <a:pt x="7539" y="35"/>
                  <a:pt x="7525" y="54"/>
                  <a:pt x="7516" y="77"/>
                </a:cubicBezTo>
                <a:cubicBezTo>
                  <a:pt x="7510" y="94"/>
                  <a:pt x="7507" y="119"/>
                  <a:pt x="7507" y="154"/>
                </a:cubicBezTo>
                <a:lnTo>
                  <a:pt x="7507" y="209"/>
                </a:lnTo>
                <a:lnTo>
                  <a:pt x="7429" y="209"/>
                </a:lnTo>
                <a:lnTo>
                  <a:pt x="7429" y="278"/>
                </a:lnTo>
                <a:lnTo>
                  <a:pt x="7507" y="278"/>
                </a:lnTo>
                <a:lnTo>
                  <a:pt x="7507" y="728"/>
                </a:lnTo>
                <a:lnTo>
                  <a:pt x="7594" y="728"/>
                </a:lnTo>
                <a:lnTo>
                  <a:pt x="7594" y="278"/>
                </a:lnTo>
                <a:lnTo>
                  <a:pt x="7695" y="278"/>
                </a:lnTo>
                <a:lnTo>
                  <a:pt x="7695" y="209"/>
                </a:lnTo>
                <a:lnTo>
                  <a:pt x="7594" y="209"/>
                </a:lnTo>
                <a:lnTo>
                  <a:pt x="7594" y="162"/>
                </a:lnTo>
                <a:cubicBezTo>
                  <a:pt x="7594" y="130"/>
                  <a:pt x="7600" y="109"/>
                  <a:pt x="7611" y="98"/>
                </a:cubicBezTo>
                <a:cubicBezTo>
                  <a:pt x="7622" y="86"/>
                  <a:pt x="7641" y="81"/>
                  <a:pt x="7667" y="81"/>
                </a:cubicBezTo>
                <a:cubicBezTo>
                  <a:pt x="7684" y="81"/>
                  <a:pt x="7701" y="82"/>
                  <a:pt x="7719" y="85"/>
                </a:cubicBezTo>
                <a:lnTo>
                  <a:pt x="7732" y="9"/>
                </a:lnTo>
                <a:cubicBezTo>
                  <a:pt x="7702" y="3"/>
                  <a:pt x="7675" y="0"/>
                  <a:pt x="7650" y="0"/>
                </a:cubicBezTo>
                <a:close/>
                <a:moveTo>
                  <a:pt x="8510" y="198"/>
                </a:moveTo>
                <a:cubicBezTo>
                  <a:pt x="8490" y="198"/>
                  <a:pt x="8471" y="204"/>
                  <a:pt x="8454" y="215"/>
                </a:cubicBezTo>
                <a:cubicBezTo>
                  <a:pt x="8437" y="227"/>
                  <a:pt x="8418" y="251"/>
                  <a:pt x="8398" y="288"/>
                </a:cubicBezTo>
                <a:lnTo>
                  <a:pt x="8398" y="209"/>
                </a:lnTo>
                <a:lnTo>
                  <a:pt x="8319" y="209"/>
                </a:lnTo>
                <a:lnTo>
                  <a:pt x="8319" y="728"/>
                </a:lnTo>
                <a:lnTo>
                  <a:pt x="8407" y="728"/>
                </a:lnTo>
                <a:lnTo>
                  <a:pt x="8407" y="457"/>
                </a:lnTo>
                <a:cubicBezTo>
                  <a:pt x="8407" y="419"/>
                  <a:pt x="8412" y="385"/>
                  <a:pt x="8421" y="354"/>
                </a:cubicBezTo>
                <a:cubicBezTo>
                  <a:pt x="8428" y="333"/>
                  <a:pt x="8439" y="317"/>
                  <a:pt x="8454" y="306"/>
                </a:cubicBezTo>
                <a:cubicBezTo>
                  <a:pt x="8469" y="294"/>
                  <a:pt x="8487" y="289"/>
                  <a:pt x="8506" y="289"/>
                </a:cubicBezTo>
                <a:cubicBezTo>
                  <a:pt x="8527" y="289"/>
                  <a:pt x="8549" y="295"/>
                  <a:pt x="8570" y="308"/>
                </a:cubicBezTo>
                <a:lnTo>
                  <a:pt x="8601" y="226"/>
                </a:lnTo>
                <a:cubicBezTo>
                  <a:pt x="8570" y="207"/>
                  <a:pt x="8540" y="198"/>
                  <a:pt x="8510" y="198"/>
                </a:cubicBezTo>
                <a:close/>
                <a:moveTo>
                  <a:pt x="8868" y="12"/>
                </a:moveTo>
                <a:lnTo>
                  <a:pt x="9144" y="425"/>
                </a:lnTo>
                <a:lnTo>
                  <a:pt x="9144" y="728"/>
                </a:lnTo>
                <a:lnTo>
                  <a:pt x="9238" y="728"/>
                </a:lnTo>
                <a:lnTo>
                  <a:pt x="9238" y="425"/>
                </a:lnTo>
                <a:lnTo>
                  <a:pt x="9524" y="12"/>
                </a:lnTo>
                <a:lnTo>
                  <a:pt x="9414" y="12"/>
                </a:lnTo>
                <a:lnTo>
                  <a:pt x="9275" y="223"/>
                </a:lnTo>
                <a:cubicBezTo>
                  <a:pt x="9244" y="270"/>
                  <a:pt x="9218" y="312"/>
                  <a:pt x="9197" y="349"/>
                </a:cubicBezTo>
                <a:cubicBezTo>
                  <a:pt x="9174" y="309"/>
                  <a:pt x="9150" y="268"/>
                  <a:pt x="9124" y="228"/>
                </a:cubicBezTo>
                <a:lnTo>
                  <a:pt x="8983" y="12"/>
                </a:lnTo>
                <a:close/>
                <a:moveTo>
                  <a:pt x="11122" y="628"/>
                </a:moveTo>
                <a:lnTo>
                  <a:pt x="11122" y="728"/>
                </a:lnTo>
                <a:lnTo>
                  <a:pt x="11223" y="728"/>
                </a:lnTo>
                <a:lnTo>
                  <a:pt x="11223" y="628"/>
                </a:lnTo>
                <a:close/>
                <a:moveTo>
                  <a:pt x="4145" y="28"/>
                </a:moveTo>
                <a:lnTo>
                  <a:pt x="4057" y="81"/>
                </a:lnTo>
                <a:lnTo>
                  <a:pt x="4057" y="209"/>
                </a:lnTo>
                <a:lnTo>
                  <a:pt x="3993" y="209"/>
                </a:lnTo>
                <a:lnTo>
                  <a:pt x="3993" y="278"/>
                </a:lnTo>
                <a:lnTo>
                  <a:pt x="4057" y="278"/>
                </a:lnTo>
                <a:lnTo>
                  <a:pt x="4057" y="576"/>
                </a:lnTo>
                <a:cubicBezTo>
                  <a:pt x="4057" y="629"/>
                  <a:pt x="4061" y="664"/>
                  <a:pt x="4068" y="680"/>
                </a:cubicBezTo>
                <a:cubicBezTo>
                  <a:pt x="4075" y="696"/>
                  <a:pt x="4087" y="710"/>
                  <a:pt x="4105" y="720"/>
                </a:cubicBezTo>
                <a:cubicBezTo>
                  <a:pt x="4123" y="730"/>
                  <a:pt x="4147" y="735"/>
                  <a:pt x="4179" y="735"/>
                </a:cubicBezTo>
                <a:cubicBezTo>
                  <a:pt x="4199" y="735"/>
                  <a:pt x="4221" y="732"/>
                  <a:pt x="4246" y="727"/>
                </a:cubicBezTo>
                <a:lnTo>
                  <a:pt x="4233" y="649"/>
                </a:lnTo>
                <a:cubicBezTo>
                  <a:pt x="4217" y="652"/>
                  <a:pt x="4204" y="653"/>
                  <a:pt x="4194" y="653"/>
                </a:cubicBezTo>
                <a:cubicBezTo>
                  <a:pt x="4181" y="653"/>
                  <a:pt x="4171" y="651"/>
                  <a:pt x="4164" y="646"/>
                </a:cubicBezTo>
                <a:cubicBezTo>
                  <a:pt x="4157" y="642"/>
                  <a:pt x="4152" y="637"/>
                  <a:pt x="4149" y="629"/>
                </a:cubicBezTo>
                <a:cubicBezTo>
                  <a:pt x="4146" y="622"/>
                  <a:pt x="4145" y="606"/>
                  <a:pt x="4145" y="581"/>
                </a:cubicBezTo>
                <a:lnTo>
                  <a:pt x="4145" y="278"/>
                </a:lnTo>
                <a:lnTo>
                  <a:pt x="4233" y="278"/>
                </a:lnTo>
                <a:lnTo>
                  <a:pt x="4233" y="209"/>
                </a:lnTo>
                <a:lnTo>
                  <a:pt x="4145" y="209"/>
                </a:lnTo>
                <a:lnTo>
                  <a:pt x="4145" y="28"/>
                </a:lnTo>
                <a:close/>
                <a:moveTo>
                  <a:pt x="1703" y="12"/>
                </a:moveTo>
                <a:lnTo>
                  <a:pt x="1703" y="269"/>
                </a:lnTo>
                <a:cubicBezTo>
                  <a:pt x="1688" y="248"/>
                  <a:pt x="1668" y="231"/>
                  <a:pt x="1644" y="218"/>
                </a:cubicBezTo>
                <a:cubicBezTo>
                  <a:pt x="1619" y="204"/>
                  <a:pt x="1591" y="198"/>
                  <a:pt x="1560" y="198"/>
                </a:cubicBezTo>
                <a:cubicBezTo>
                  <a:pt x="1517" y="198"/>
                  <a:pt x="1479" y="209"/>
                  <a:pt x="1444" y="231"/>
                </a:cubicBezTo>
                <a:cubicBezTo>
                  <a:pt x="1410" y="254"/>
                  <a:pt x="1384" y="286"/>
                  <a:pt x="1367" y="328"/>
                </a:cubicBezTo>
                <a:cubicBezTo>
                  <a:pt x="1349" y="371"/>
                  <a:pt x="1341" y="417"/>
                  <a:pt x="1341" y="469"/>
                </a:cubicBezTo>
                <a:cubicBezTo>
                  <a:pt x="1341" y="522"/>
                  <a:pt x="1350" y="569"/>
                  <a:pt x="1369" y="610"/>
                </a:cubicBezTo>
                <a:cubicBezTo>
                  <a:pt x="1388" y="651"/>
                  <a:pt x="1415" y="683"/>
                  <a:pt x="1450" y="706"/>
                </a:cubicBezTo>
                <a:cubicBezTo>
                  <a:pt x="1485" y="728"/>
                  <a:pt x="1523" y="740"/>
                  <a:pt x="1564" y="740"/>
                </a:cubicBezTo>
                <a:cubicBezTo>
                  <a:pt x="1628" y="740"/>
                  <a:pt x="1676" y="714"/>
                  <a:pt x="1709" y="663"/>
                </a:cubicBezTo>
                <a:lnTo>
                  <a:pt x="1709" y="728"/>
                </a:lnTo>
                <a:lnTo>
                  <a:pt x="1791" y="728"/>
                </a:lnTo>
                <a:lnTo>
                  <a:pt x="1791" y="12"/>
                </a:lnTo>
                <a:close/>
                <a:moveTo>
                  <a:pt x="3704" y="198"/>
                </a:moveTo>
                <a:cubicBezTo>
                  <a:pt x="3659" y="198"/>
                  <a:pt x="3620" y="204"/>
                  <a:pt x="3586" y="216"/>
                </a:cubicBezTo>
                <a:cubicBezTo>
                  <a:pt x="3553" y="228"/>
                  <a:pt x="3527" y="246"/>
                  <a:pt x="3509" y="268"/>
                </a:cubicBezTo>
                <a:cubicBezTo>
                  <a:pt x="3491" y="291"/>
                  <a:pt x="3478" y="321"/>
                  <a:pt x="3470" y="357"/>
                </a:cubicBezTo>
                <a:lnTo>
                  <a:pt x="3556" y="369"/>
                </a:lnTo>
                <a:cubicBezTo>
                  <a:pt x="3566" y="332"/>
                  <a:pt x="3580" y="307"/>
                  <a:pt x="3600" y="292"/>
                </a:cubicBezTo>
                <a:cubicBezTo>
                  <a:pt x="3620" y="278"/>
                  <a:pt x="3650" y="270"/>
                  <a:pt x="3691" y="270"/>
                </a:cubicBezTo>
                <a:cubicBezTo>
                  <a:pt x="3736" y="270"/>
                  <a:pt x="3769" y="280"/>
                  <a:pt x="3791" y="300"/>
                </a:cubicBezTo>
                <a:cubicBezTo>
                  <a:pt x="3808" y="315"/>
                  <a:pt x="3816" y="340"/>
                  <a:pt x="3816" y="376"/>
                </a:cubicBezTo>
                <a:cubicBezTo>
                  <a:pt x="3816" y="379"/>
                  <a:pt x="3816" y="387"/>
                  <a:pt x="3816" y="399"/>
                </a:cubicBezTo>
                <a:cubicBezTo>
                  <a:pt x="3782" y="411"/>
                  <a:pt x="3730" y="421"/>
                  <a:pt x="3659" y="429"/>
                </a:cubicBezTo>
                <a:cubicBezTo>
                  <a:pt x="3624" y="433"/>
                  <a:pt x="3598" y="438"/>
                  <a:pt x="3581" y="442"/>
                </a:cubicBezTo>
                <a:cubicBezTo>
                  <a:pt x="3558" y="449"/>
                  <a:pt x="3537" y="458"/>
                  <a:pt x="3518" y="471"/>
                </a:cubicBezTo>
                <a:cubicBezTo>
                  <a:pt x="3499" y="484"/>
                  <a:pt x="3484" y="501"/>
                  <a:pt x="3472" y="522"/>
                </a:cubicBezTo>
                <a:cubicBezTo>
                  <a:pt x="3461" y="543"/>
                  <a:pt x="3455" y="566"/>
                  <a:pt x="3455" y="591"/>
                </a:cubicBezTo>
                <a:cubicBezTo>
                  <a:pt x="3455" y="635"/>
                  <a:pt x="3470" y="670"/>
                  <a:pt x="3501" y="698"/>
                </a:cubicBezTo>
                <a:cubicBezTo>
                  <a:pt x="3532" y="726"/>
                  <a:pt x="3575" y="740"/>
                  <a:pt x="3632" y="740"/>
                </a:cubicBezTo>
                <a:cubicBezTo>
                  <a:pt x="3667" y="740"/>
                  <a:pt x="3699" y="734"/>
                  <a:pt x="3729" y="723"/>
                </a:cubicBezTo>
                <a:cubicBezTo>
                  <a:pt x="3759" y="711"/>
                  <a:pt x="3791" y="692"/>
                  <a:pt x="3823" y="664"/>
                </a:cubicBezTo>
                <a:cubicBezTo>
                  <a:pt x="3826" y="688"/>
                  <a:pt x="3832" y="710"/>
                  <a:pt x="3841" y="728"/>
                </a:cubicBezTo>
                <a:lnTo>
                  <a:pt x="3933" y="728"/>
                </a:lnTo>
                <a:cubicBezTo>
                  <a:pt x="3922" y="708"/>
                  <a:pt x="3914" y="687"/>
                  <a:pt x="3910" y="666"/>
                </a:cubicBezTo>
                <a:cubicBezTo>
                  <a:pt x="3907" y="644"/>
                  <a:pt x="3905" y="592"/>
                  <a:pt x="3905" y="511"/>
                </a:cubicBezTo>
                <a:lnTo>
                  <a:pt x="3905" y="394"/>
                </a:lnTo>
                <a:cubicBezTo>
                  <a:pt x="3905" y="354"/>
                  <a:pt x="3903" y="327"/>
                  <a:pt x="3900" y="312"/>
                </a:cubicBezTo>
                <a:cubicBezTo>
                  <a:pt x="3895" y="288"/>
                  <a:pt x="3886" y="268"/>
                  <a:pt x="3873" y="253"/>
                </a:cubicBezTo>
                <a:cubicBezTo>
                  <a:pt x="3860" y="237"/>
                  <a:pt x="3840" y="224"/>
                  <a:pt x="3812" y="213"/>
                </a:cubicBezTo>
                <a:cubicBezTo>
                  <a:pt x="3784" y="203"/>
                  <a:pt x="3748" y="198"/>
                  <a:pt x="3704" y="198"/>
                </a:cubicBezTo>
                <a:close/>
                <a:moveTo>
                  <a:pt x="5529" y="198"/>
                </a:moveTo>
                <a:cubicBezTo>
                  <a:pt x="5465" y="198"/>
                  <a:pt x="5411" y="217"/>
                  <a:pt x="5366" y="255"/>
                </a:cubicBezTo>
                <a:cubicBezTo>
                  <a:pt x="5313" y="302"/>
                  <a:pt x="5286" y="373"/>
                  <a:pt x="5286" y="469"/>
                </a:cubicBezTo>
                <a:cubicBezTo>
                  <a:pt x="5286" y="556"/>
                  <a:pt x="5308" y="623"/>
                  <a:pt x="5353" y="670"/>
                </a:cubicBezTo>
                <a:cubicBezTo>
                  <a:pt x="5398" y="716"/>
                  <a:pt x="5457" y="740"/>
                  <a:pt x="5529" y="740"/>
                </a:cubicBezTo>
                <a:cubicBezTo>
                  <a:pt x="5575" y="740"/>
                  <a:pt x="5616" y="729"/>
                  <a:pt x="5654" y="708"/>
                </a:cubicBezTo>
                <a:cubicBezTo>
                  <a:pt x="5693" y="687"/>
                  <a:pt x="5722" y="657"/>
                  <a:pt x="5742" y="619"/>
                </a:cubicBezTo>
                <a:cubicBezTo>
                  <a:pt x="5762" y="581"/>
                  <a:pt x="5772" y="528"/>
                  <a:pt x="5772" y="461"/>
                </a:cubicBezTo>
                <a:cubicBezTo>
                  <a:pt x="5772" y="379"/>
                  <a:pt x="5749" y="315"/>
                  <a:pt x="5704" y="268"/>
                </a:cubicBezTo>
                <a:cubicBezTo>
                  <a:pt x="5659" y="221"/>
                  <a:pt x="5601" y="198"/>
                  <a:pt x="5529" y="198"/>
                </a:cubicBezTo>
                <a:close/>
                <a:moveTo>
                  <a:pt x="6878" y="198"/>
                </a:moveTo>
                <a:cubicBezTo>
                  <a:pt x="6851" y="198"/>
                  <a:pt x="6826" y="201"/>
                  <a:pt x="6802" y="208"/>
                </a:cubicBezTo>
                <a:cubicBezTo>
                  <a:pt x="6779" y="215"/>
                  <a:pt x="6760" y="224"/>
                  <a:pt x="6747" y="234"/>
                </a:cubicBezTo>
                <a:cubicBezTo>
                  <a:pt x="6728" y="247"/>
                  <a:pt x="6714" y="263"/>
                  <a:pt x="6703" y="283"/>
                </a:cubicBezTo>
                <a:cubicBezTo>
                  <a:pt x="6693" y="303"/>
                  <a:pt x="6687" y="324"/>
                  <a:pt x="6687" y="347"/>
                </a:cubicBezTo>
                <a:cubicBezTo>
                  <a:pt x="6687" y="373"/>
                  <a:pt x="6694" y="396"/>
                  <a:pt x="6707" y="417"/>
                </a:cubicBezTo>
                <a:cubicBezTo>
                  <a:pt x="6720" y="438"/>
                  <a:pt x="6738" y="454"/>
                  <a:pt x="6763" y="466"/>
                </a:cubicBezTo>
                <a:cubicBezTo>
                  <a:pt x="6788" y="478"/>
                  <a:pt x="6833" y="492"/>
                  <a:pt x="6897" y="508"/>
                </a:cubicBezTo>
                <a:cubicBezTo>
                  <a:pt x="6945" y="520"/>
                  <a:pt x="6975" y="530"/>
                  <a:pt x="6987" y="538"/>
                </a:cubicBezTo>
                <a:cubicBezTo>
                  <a:pt x="7005" y="549"/>
                  <a:pt x="7013" y="565"/>
                  <a:pt x="7013" y="585"/>
                </a:cubicBezTo>
                <a:cubicBezTo>
                  <a:pt x="7013" y="607"/>
                  <a:pt x="7003" y="626"/>
                  <a:pt x="6984" y="643"/>
                </a:cubicBezTo>
                <a:cubicBezTo>
                  <a:pt x="6964" y="659"/>
                  <a:pt x="6934" y="667"/>
                  <a:pt x="6894" y="667"/>
                </a:cubicBezTo>
                <a:cubicBezTo>
                  <a:pt x="6854" y="667"/>
                  <a:pt x="6823" y="658"/>
                  <a:pt x="6800" y="640"/>
                </a:cubicBezTo>
                <a:cubicBezTo>
                  <a:pt x="6778" y="621"/>
                  <a:pt x="6765" y="594"/>
                  <a:pt x="6760" y="560"/>
                </a:cubicBezTo>
                <a:lnTo>
                  <a:pt x="6673" y="573"/>
                </a:lnTo>
                <a:cubicBezTo>
                  <a:pt x="6683" y="628"/>
                  <a:pt x="6705" y="670"/>
                  <a:pt x="6740" y="698"/>
                </a:cubicBezTo>
                <a:cubicBezTo>
                  <a:pt x="6776" y="726"/>
                  <a:pt x="6827" y="740"/>
                  <a:pt x="6895" y="740"/>
                </a:cubicBezTo>
                <a:cubicBezTo>
                  <a:pt x="6935" y="740"/>
                  <a:pt x="6972" y="733"/>
                  <a:pt x="7004" y="719"/>
                </a:cubicBezTo>
                <a:cubicBezTo>
                  <a:pt x="7036" y="704"/>
                  <a:pt x="7061" y="684"/>
                  <a:pt x="7078" y="659"/>
                </a:cubicBezTo>
                <a:cubicBezTo>
                  <a:pt x="7095" y="633"/>
                  <a:pt x="7104" y="605"/>
                  <a:pt x="7104" y="576"/>
                </a:cubicBezTo>
                <a:cubicBezTo>
                  <a:pt x="7104" y="546"/>
                  <a:pt x="7097" y="521"/>
                  <a:pt x="7083" y="500"/>
                </a:cubicBezTo>
                <a:cubicBezTo>
                  <a:pt x="7069" y="480"/>
                  <a:pt x="7049" y="465"/>
                  <a:pt x="7025" y="454"/>
                </a:cubicBezTo>
                <a:cubicBezTo>
                  <a:pt x="7000" y="444"/>
                  <a:pt x="6957" y="430"/>
                  <a:pt x="6895" y="414"/>
                </a:cubicBezTo>
                <a:cubicBezTo>
                  <a:pt x="6852" y="402"/>
                  <a:pt x="6826" y="394"/>
                  <a:pt x="6817" y="391"/>
                </a:cubicBezTo>
                <a:cubicBezTo>
                  <a:pt x="6802" y="385"/>
                  <a:pt x="6790" y="377"/>
                  <a:pt x="6783" y="368"/>
                </a:cubicBezTo>
                <a:cubicBezTo>
                  <a:pt x="6776" y="359"/>
                  <a:pt x="6772" y="348"/>
                  <a:pt x="6772" y="337"/>
                </a:cubicBezTo>
                <a:cubicBezTo>
                  <a:pt x="6772" y="319"/>
                  <a:pt x="6781" y="303"/>
                  <a:pt x="6798" y="290"/>
                </a:cubicBezTo>
                <a:cubicBezTo>
                  <a:pt x="6816" y="277"/>
                  <a:pt x="6844" y="270"/>
                  <a:pt x="6885" y="270"/>
                </a:cubicBezTo>
                <a:cubicBezTo>
                  <a:pt x="6919" y="270"/>
                  <a:pt x="6945" y="277"/>
                  <a:pt x="6964" y="292"/>
                </a:cubicBezTo>
                <a:cubicBezTo>
                  <a:pt x="6983" y="307"/>
                  <a:pt x="6994" y="328"/>
                  <a:pt x="6998" y="355"/>
                </a:cubicBezTo>
                <a:lnTo>
                  <a:pt x="7084" y="343"/>
                </a:lnTo>
                <a:cubicBezTo>
                  <a:pt x="7078" y="310"/>
                  <a:pt x="7068" y="283"/>
                  <a:pt x="7054" y="263"/>
                </a:cubicBezTo>
                <a:cubicBezTo>
                  <a:pt x="7039" y="243"/>
                  <a:pt x="7016" y="227"/>
                  <a:pt x="6986" y="215"/>
                </a:cubicBezTo>
                <a:cubicBezTo>
                  <a:pt x="6955" y="204"/>
                  <a:pt x="6919" y="198"/>
                  <a:pt x="6878" y="198"/>
                </a:cubicBezTo>
                <a:close/>
                <a:moveTo>
                  <a:pt x="7974" y="198"/>
                </a:moveTo>
                <a:cubicBezTo>
                  <a:pt x="7910" y="198"/>
                  <a:pt x="7856" y="217"/>
                  <a:pt x="7811" y="255"/>
                </a:cubicBezTo>
                <a:cubicBezTo>
                  <a:pt x="7758" y="302"/>
                  <a:pt x="7731" y="373"/>
                  <a:pt x="7731" y="469"/>
                </a:cubicBezTo>
                <a:cubicBezTo>
                  <a:pt x="7731" y="556"/>
                  <a:pt x="7753" y="623"/>
                  <a:pt x="7798" y="670"/>
                </a:cubicBezTo>
                <a:cubicBezTo>
                  <a:pt x="7843" y="716"/>
                  <a:pt x="7902" y="740"/>
                  <a:pt x="7974" y="740"/>
                </a:cubicBezTo>
                <a:cubicBezTo>
                  <a:pt x="8019" y="740"/>
                  <a:pt x="8061" y="729"/>
                  <a:pt x="8099" y="708"/>
                </a:cubicBezTo>
                <a:cubicBezTo>
                  <a:pt x="8138" y="687"/>
                  <a:pt x="8167" y="657"/>
                  <a:pt x="8187" y="619"/>
                </a:cubicBezTo>
                <a:cubicBezTo>
                  <a:pt x="8207" y="581"/>
                  <a:pt x="8217" y="528"/>
                  <a:pt x="8217" y="461"/>
                </a:cubicBezTo>
                <a:cubicBezTo>
                  <a:pt x="8217" y="379"/>
                  <a:pt x="8194" y="315"/>
                  <a:pt x="8149" y="268"/>
                </a:cubicBezTo>
                <a:cubicBezTo>
                  <a:pt x="8104" y="221"/>
                  <a:pt x="8045" y="198"/>
                  <a:pt x="7974" y="198"/>
                </a:cubicBezTo>
                <a:close/>
                <a:moveTo>
                  <a:pt x="9923" y="0"/>
                </a:moveTo>
                <a:cubicBezTo>
                  <a:pt x="9822" y="0"/>
                  <a:pt x="9740" y="33"/>
                  <a:pt x="9676" y="100"/>
                </a:cubicBezTo>
                <a:cubicBezTo>
                  <a:pt x="9612" y="168"/>
                  <a:pt x="9580" y="261"/>
                  <a:pt x="9580" y="379"/>
                </a:cubicBezTo>
                <a:cubicBezTo>
                  <a:pt x="9580" y="442"/>
                  <a:pt x="9594" y="502"/>
                  <a:pt x="9621" y="558"/>
                </a:cubicBezTo>
                <a:cubicBezTo>
                  <a:pt x="9648" y="614"/>
                  <a:pt x="9689" y="659"/>
                  <a:pt x="9742" y="691"/>
                </a:cubicBezTo>
                <a:cubicBezTo>
                  <a:pt x="9795" y="724"/>
                  <a:pt x="9855" y="740"/>
                  <a:pt x="9922" y="740"/>
                </a:cubicBezTo>
                <a:cubicBezTo>
                  <a:pt x="9985" y="740"/>
                  <a:pt x="10042" y="726"/>
                  <a:pt x="10096" y="696"/>
                </a:cubicBezTo>
                <a:cubicBezTo>
                  <a:pt x="10150" y="667"/>
                  <a:pt x="10191" y="623"/>
                  <a:pt x="10221" y="566"/>
                </a:cubicBezTo>
                <a:cubicBezTo>
                  <a:pt x="10250" y="509"/>
                  <a:pt x="10265" y="444"/>
                  <a:pt x="10265" y="371"/>
                </a:cubicBezTo>
                <a:cubicBezTo>
                  <a:pt x="10265" y="299"/>
                  <a:pt x="10251" y="235"/>
                  <a:pt x="10223" y="179"/>
                </a:cubicBezTo>
                <a:cubicBezTo>
                  <a:pt x="10195" y="122"/>
                  <a:pt x="10155" y="78"/>
                  <a:pt x="10102" y="47"/>
                </a:cubicBezTo>
                <a:cubicBezTo>
                  <a:pt x="10048" y="15"/>
                  <a:pt x="9989" y="0"/>
                  <a:pt x="9923" y="0"/>
                </a:cubicBezTo>
                <a:close/>
                <a:moveTo>
                  <a:pt x="10388" y="12"/>
                </a:moveTo>
                <a:lnTo>
                  <a:pt x="10388" y="426"/>
                </a:lnTo>
                <a:cubicBezTo>
                  <a:pt x="10388" y="502"/>
                  <a:pt x="10397" y="561"/>
                  <a:pt x="10416" y="605"/>
                </a:cubicBezTo>
                <a:cubicBezTo>
                  <a:pt x="10434" y="649"/>
                  <a:pt x="10464" y="682"/>
                  <a:pt x="10507" y="706"/>
                </a:cubicBezTo>
                <a:cubicBezTo>
                  <a:pt x="10549" y="729"/>
                  <a:pt x="10604" y="740"/>
                  <a:pt x="10671" y="740"/>
                </a:cubicBezTo>
                <a:cubicBezTo>
                  <a:pt x="10740" y="740"/>
                  <a:pt x="10796" y="727"/>
                  <a:pt x="10839" y="701"/>
                </a:cubicBezTo>
                <a:cubicBezTo>
                  <a:pt x="10881" y="674"/>
                  <a:pt x="10910" y="639"/>
                  <a:pt x="10927" y="597"/>
                </a:cubicBezTo>
                <a:cubicBezTo>
                  <a:pt x="10943" y="555"/>
                  <a:pt x="10951" y="498"/>
                  <a:pt x="10951" y="426"/>
                </a:cubicBezTo>
                <a:lnTo>
                  <a:pt x="10951" y="12"/>
                </a:lnTo>
                <a:lnTo>
                  <a:pt x="10856" y="12"/>
                </a:lnTo>
                <a:lnTo>
                  <a:pt x="10856" y="425"/>
                </a:lnTo>
                <a:cubicBezTo>
                  <a:pt x="10856" y="515"/>
                  <a:pt x="10842" y="576"/>
                  <a:pt x="10812" y="607"/>
                </a:cubicBezTo>
                <a:cubicBezTo>
                  <a:pt x="10782" y="639"/>
                  <a:pt x="10733" y="655"/>
                  <a:pt x="10663" y="655"/>
                </a:cubicBezTo>
                <a:cubicBezTo>
                  <a:pt x="10622" y="655"/>
                  <a:pt x="10588" y="647"/>
                  <a:pt x="10560" y="631"/>
                </a:cubicBezTo>
                <a:cubicBezTo>
                  <a:pt x="10532" y="615"/>
                  <a:pt x="10512" y="592"/>
                  <a:pt x="10500" y="563"/>
                </a:cubicBezTo>
                <a:cubicBezTo>
                  <a:pt x="10489" y="533"/>
                  <a:pt x="10483" y="487"/>
                  <a:pt x="10483" y="425"/>
                </a:cubicBezTo>
                <a:lnTo>
                  <a:pt x="10483" y="12"/>
                </a:lnTo>
                <a:close/>
              </a:path>
            </a:pathLst>
          </a:custGeom>
          <a:solidFill>
            <a:schemeClr val="lt2"/>
          </a:solidFill>
          <a:ln w="19050" cap="flat">
            <a:solidFill>
              <a:schemeClr val="dk2"/>
            </a:solidFill>
            <a:prstDash val="solid"/>
            <a:round/>
            <a:headEnd type="none" w="med" len="med"/>
            <a:tailEnd type="none" w="med" len="med"/>
          </a:ln>
        </p:spPr>
      </p:sp>
      <p:pic>
        <p:nvPicPr>
          <p:cNvPr id="315" name="Shape 315"/>
          <p:cNvPicPr preferRelativeResize="0"/>
          <p:nvPr/>
        </p:nvPicPr>
        <p:blipFill>
          <a:blip r:embed="rId3"/>
          <a:stretch>
            <a:fillRect/>
          </a:stretch>
        </p:blipFill>
        <p:spPr>
          <a:xfrm>
            <a:off x="3261950" y="2459175"/>
            <a:ext cx="1977374" cy="193964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spcBef>
                <a:spcPts val="0"/>
              </a:spcBef>
              <a:buNone/>
            </a:pPr>
            <a:endParaRPr/>
          </a:p>
        </p:txBody>
      </p:sp>
      <p:pic>
        <p:nvPicPr>
          <p:cNvPr id="321" name="Shape 321"/>
          <p:cNvPicPr preferRelativeResize="0"/>
          <p:nvPr/>
        </p:nvPicPr>
        <p:blipFill>
          <a:blip r:embed="rId3"/>
          <a:stretch>
            <a:fillRect/>
          </a:stretch>
        </p:blipFill>
        <p:spPr>
          <a:xfrm>
            <a:off x="0" y="918900"/>
            <a:ext cx="9143999" cy="5939099"/>
          </a:xfrm>
          <a:prstGeom prst="rect">
            <a:avLst/>
          </a:prstGeom>
          <a:noFill/>
          <a:ln>
            <a:noFill/>
          </a:ln>
        </p:spPr>
      </p:pic>
      <p:sp>
        <p:nvSpPr>
          <p:cNvPr id="322" name="Shape 322"/>
          <p:cNvSpPr txBox="1"/>
          <p:nvPr/>
        </p:nvSpPr>
        <p:spPr>
          <a:xfrm>
            <a:off x="899125" y="176300"/>
            <a:ext cx="5042099" cy="636900"/>
          </a:xfrm>
          <a:prstGeom prst="rect">
            <a:avLst/>
          </a:prstGeom>
          <a:noFill/>
        </p:spPr>
        <p:txBody>
          <a:bodyPr lIns="91425" tIns="91425" rIns="91425" bIns="91425" anchor="t" anchorCtr="0">
            <a:noAutofit/>
          </a:bodyPr>
          <a:lstStyle/>
          <a:p>
            <a:pPr>
              <a:spcBef>
                <a:spcPts val="0"/>
              </a:spcBef>
              <a:buNone/>
            </a:pPr>
            <a:r>
              <a:rPr lang="en" sz="3000" b="1"/>
              <a:t>Weekly Planner</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50"/>
            <a:ext cx="4887899" cy="1143000"/>
          </a:xfrm>
          <a:prstGeom prst="rect">
            <a:avLst/>
          </a:prstGeom>
        </p:spPr>
        <p:txBody>
          <a:bodyPr lIns="91425" tIns="91425" rIns="91425" bIns="91425" anchor="b" anchorCtr="0">
            <a:noAutofit/>
          </a:bodyPr>
          <a:lstStyle/>
          <a:p>
            <a:pPr lvl="0" rtl="0">
              <a:spcBef>
                <a:spcPts val="0"/>
              </a:spcBef>
              <a:buNone/>
            </a:pPr>
            <a:r>
              <a:rPr lang="en"/>
              <a:t>Planners &amp; Agendas</a:t>
            </a:r>
          </a:p>
        </p:txBody>
      </p:sp>
      <p:sp>
        <p:nvSpPr>
          <p:cNvPr id="328" name="Shape 328"/>
          <p:cNvSpPr txBox="1">
            <a:spLocks noGrp="1"/>
          </p:cNvSpPr>
          <p:nvPr>
            <p:ph type="body" idx="1"/>
          </p:nvPr>
        </p:nvSpPr>
        <p:spPr>
          <a:xfrm>
            <a:off x="457200" y="1600200"/>
            <a:ext cx="3830400" cy="4967700"/>
          </a:xfrm>
          <a:prstGeom prst="rect">
            <a:avLst/>
          </a:prstGeom>
        </p:spPr>
        <p:txBody>
          <a:bodyPr lIns="91425" tIns="91425" rIns="91425" bIns="91425" anchor="t" anchorCtr="0">
            <a:noAutofit/>
          </a:bodyPr>
          <a:lstStyle/>
          <a:p>
            <a:pPr marL="596900" lvl="0" indent="-355600" rtl="0">
              <a:lnSpc>
                <a:spcPct val="115000"/>
              </a:lnSpc>
              <a:spcBef>
                <a:spcPts val="0"/>
              </a:spcBef>
              <a:buClr>
                <a:srgbClr val="000000"/>
              </a:buClr>
              <a:buSzPct val="100000"/>
              <a:buFont typeface="Arial"/>
              <a:buChar char="●"/>
            </a:pPr>
            <a:r>
              <a:rPr lang="en" sz="2000" b="1" u="sng"/>
              <a:t>Google Docs or Calendar</a:t>
            </a:r>
            <a:r>
              <a:rPr lang="en" sz="2000">
                <a:solidFill>
                  <a:srgbClr val="222222"/>
                </a:solidFill>
              </a:rPr>
              <a:t> - A great option for PLP students, since they automatically have a PLP google account. This is web-based and can be shared with family and friends. Two-way syncing allows students to access from a computer and/or mobile device. </a:t>
            </a:r>
          </a:p>
        </p:txBody>
      </p:sp>
      <p:sp>
        <p:nvSpPr>
          <p:cNvPr id="329" name="Shape 329"/>
          <p:cNvSpPr/>
          <p:nvPr/>
        </p:nvSpPr>
        <p:spPr>
          <a:xfrm rot="579629">
            <a:off x="5017976" y="519959"/>
            <a:ext cx="3921030" cy="473730"/>
          </a:xfrm>
          <a:custGeom>
            <a:avLst/>
            <a:gdLst/>
            <a:ahLst/>
            <a:cxnLst/>
            <a:rect l="0" t="0" r="0" b="0"/>
            <a:pathLst>
              <a:path w="11227" h="741" extrusionOk="0">
                <a:moveTo>
                  <a:pt x="595" y="12"/>
                </a:moveTo>
                <a:lnTo>
                  <a:pt x="595" y="113"/>
                </a:lnTo>
                <a:lnTo>
                  <a:pt x="683" y="113"/>
                </a:lnTo>
                <a:lnTo>
                  <a:pt x="683" y="12"/>
                </a:lnTo>
                <a:close/>
                <a:moveTo>
                  <a:pt x="11118" y="12"/>
                </a:moveTo>
                <a:lnTo>
                  <a:pt x="11118" y="171"/>
                </a:lnTo>
                <a:lnTo>
                  <a:pt x="11145" y="550"/>
                </a:lnTo>
                <a:lnTo>
                  <a:pt x="11201" y="550"/>
                </a:lnTo>
                <a:lnTo>
                  <a:pt x="11227" y="171"/>
                </a:lnTo>
                <a:lnTo>
                  <a:pt x="11227" y="12"/>
                </a:lnTo>
                <a:close/>
                <a:moveTo>
                  <a:pt x="9923" y="81"/>
                </a:moveTo>
                <a:cubicBezTo>
                  <a:pt x="9971" y="81"/>
                  <a:pt x="10013" y="93"/>
                  <a:pt x="10051" y="117"/>
                </a:cubicBezTo>
                <a:cubicBezTo>
                  <a:pt x="10089" y="141"/>
                  <a:pt x="10118" y="175"/>
                  <a:pt x="10137" y="218"/>
                </a:cubicBezTo>
                <a:cubicBezTo>
                  <a:pt x="10157" y="261"/>
                  <a:pt x="10167" y="312"/>
                  <a:pt x="10167" y="371"/>
                </a:cubicBezTo>
                <a:cubicBezTo>
                  <a:pt x="10167" y="463"/>
                  <a:pt x="10144" y="534"/>
                  <a:pt x="10098" y="584"/>
                </a:cubicBezTo>
                <a:cubicBezTo>
                  <a:pt x="10052" y="634"/>
                  <a:pt x="9993" y="659"/>
                  <a:pt x="9922" y="659"/>
                </a:cubicBezTo>
                <a:cubicBezTo>
                  <a:pt x="9852" y="659"/>
                  <a:pt x="9794" y="634"/>
                  <a:pt x="9747" y="585"/>
                </a:cubicBezTo>
                <a:cubicBezTo>
                  <a:pt x="9701" y="535"/>
                  <a:pt x="9678" y="467"/>
                  <a:pt x="9678" y="381"/>
                </a:cubicBezTo>
                <a:cubicBezTo>
                  <a:pt x="9678" y="273"/>
                  <a:pt x="9702" y="196"/>
                  <a:pt x="9750" y="150"/>
                </a:cubicBezTo>
                <a:cubicBezTo>
                  <a:pt x="9799" y="104"/>
                  <a:pt x="9856" y="81"/>
                  <a:pt x="9923" y="81"/>
                </a:cubicBezTo>
                <a:close/>
                <a:moveTo>
                  <a:pt x="1568" y="270"/>
                </a:moveTo>
                <a:cubicBezTo>
                  <a:pt x="1608" y="270"/>
                  <a:pt x="1642" y="287"/>
                  <a:pt x="1669" y="320"/>
                </a:cubicBezTo>
                <a:cubicBezTo>
                  <a:pt x="1697" y="354"/>
                  <a:pt x="1710" y="406"/>
                  <a:pt x="1710" y="477"/>
                </a:cubicBezTo>
                <a:cubicBezTo>
                  <a:pt x="1710" y="541"/>
                  <a:pt x="1697" y="589"/>
                  <a:pt x="1670" y="620"/>
                </a:cubicBezTo>
                <a:cubicBezTo>
                  <a:pt x="1643" y="652"/>
                  <a:pt x="1611" y="667"/>
                  <a:pt x="1572" y="667"/>
                </a:cubicBezTo>
                <a:cubicBezTo>
                  <a:pt x="1534" y="667"/>
                  <a:pt x="1501" y="651"/>
                  <a:pt x="1473" y="618"/>
                </a:cubicBezTo>
                <a:cubicBezTo>
                  <a:pt x="1445" y="585"/>
                  <a:pt x="1431" y="536"/>
                  <a:pt x="1431" y="469"/>
                </a:cubicBezTo>
                <a:cubicBezTo>
                  <a:pt x="1431" y="401"/>
                  <a:pt x="1444" y="350"/>
                  <a:pt x="1470" y="318"/>
                </a:cubicBezTo>
                <a:cubicBezTo>
                  <a:pt x="1497" y="286"/>
                  <a:pt x="1529" y="270"/>
                  <a:pt x="1568" y="270"/>
                </a:cubicBezTo>
                <a:close/>
                <a:moveTo>
                  <a:pt x="5529" y="270"/>
                </a:moveTo>
                <a:cubicBezTo>
                  <a:pt x="5573" y="270"/>
                  <a:pt x="5609" y="287"/>
                  <a:pt x="5638" y="320"/>
                </a:cubicBezTo>
                <a:cubicBezTo>
                  <a:pt x="5667" y="353"/>
                  <a:pt x="5682" y="402"/>
                  <a:pt x="5682" y="466"/>
                </a:cubicBezTo>
                <a:cubicBezTo>
                  <a:pt x="5682" y="534"/>
                  <a:pt x="5667" y="584"/>
                  <a:pt x="5638" y="618"/>
                </a:cubicBezTo>
                <a:cubicBezTo>
                  <a:pt x="5609" y="651"/>
                  <a:pt x="5573" y="667"/>
                  <a:pt x="5529" y="667"/>
                </a:cubicBezTo>
                <a:cubicBezTo>
                  <a:pt x="5485" y="667"/>
                  <a:pt x="5449" y="651"/>
                  <a:pt x="5420" y="618"/>
                </a:cubicBezTo>
                <a:cubicBezTo>
                  <a:pt x="5391" y="585"/>
                  <a:pt x="5376" y="535"/>
                  <a:pt x="5376" y="469"/>
                </a:cubicBezTo>
                <a:cubicBezTo>
                  <a:pt x="5376" y="402"/>
                  <a:pt x="5391" y="353"/>
                  <a:pt x="5420" y="320"/>
                </a:cubicBezTo>
                <a:cubicBezTo>
                  <a:pt x="5449" y="287"/>
                  <a:pt x="5485" y="270"/>
                  <a:pt x="5529" y="270"/>
                </a:cubicBezTo>
                <a:close/>
                <a:moveTo>
                  <a:pt x="7974" y="270"/>
                </a:moveTo>
                <a:cubicBezTo>
                  <a:pt x="8017" y="270"/>
                  <a:pt x="8054" y="287"/>
                  <a:pt x="8083" y="320"/>
                </a:cubicBezTo>
                <a:cubicBezTo>
                  <a:pt x="8112" y="353"/>
                  <a:pt x="8126" y="402"/>
                  <a:pt x="8126" y="466"/>
                </a:cubicBezTo>
                <a:cubicBezTo>
                  <a:pt x="8126" y="534"/>
                  <a:pt x="8112" y="584"/>
                  <a:pt x="8083" y="618"/>
                </a:cubicBezTo>
                <a:cubicBezTo>
                  <a:pt x="8054" y="651"/>
                  <a:pt x="8018" y="667"/>
                  <a:pt x="7974" y="667"/>
                </a:cubicBezTo>
                <a:cubicBezTo>
                  <a:pt x="7930" y="667"/>
                  <a:pt x="7894" y="651"/>
                  <a:pt x="7865" y="618"/>
                </a:cubicBezTo>
                <a:cubicBezTo>
                  <a:pt x="7836" y="585"/>
                  <a:pt x="7821" y="535"/>
                  <a:pt x="7821" y="469"/>
                </a:cubicBezTo>
                <a:cubicBezTo>
                  <a:pt x="7821" y="402"/>
                  <a:pt x="7836" y="353"/>
                  <a:pt x="7865" y="320"/>
                </a:cubicBezTo>
                <a:cubicBezTo>
                  <a:pt x="7894" y="287"/>
                  <a:pt x="7930" y="270"/>
                  <a:pt x="7974" y="270"/>
                </a:cubicBezTo>
                <a:close/>
                <a:moveTo>
                  <a:pt x="3816" y="468"/>
                </a:moveTo>
                <a:lnTo>
                  <a:pt x="3816" y="500"/>
                </a:lnTo>
                <a:cubicBezTo>
                  <a:pt x="3816" y="539"/>
                  <a:pt x="3811" y="568"/>
                  <a:pt x="3802" y="588"/>
                </a:cubicBezTo>
                <a:cubicBezTo>
                  <a:pt x="3789" y="614"/>
                  <a:pt x="3770" y="634"/>
                  <a:pt x="3744" y="649"/>
                </a:cubicBezTo>
                <a:cubicBezTo>
                  <a:pt x="3717" y="664"/>
                  <a:pt x="3687" y="671"/>
                  <a:pt x="3653" y="671"/>
                </a:cubicBezTo>
                <a:cubicBezTo>
                  <a:pt x="3619" y="671"/>
                  <a:pt x="3593" y="663"/>
                  <a:pt x="3575" y="647"/>
                </a:cubicBezTo>
                <a:cubicBezTo>
                  <a:pt x="3558" y="632"/>
                  <a:pt x="3549" y="612"/>
                  <a:pt x="3549" y="589"/>
                </a:cubicBezTo>
                <a:cubicBezTo>
                  <a:pt x="3549" y="574"/>
                  <a:pt x="3553" y="560"/>
                  <a:pt x="3561" y="547"/>
                </a:cubicBezTo>
                <a:cubicBezTo>
                  <a:pt x="3569" y="535"/>
                  <a:pt x="3581" y="525"/>
                  <a:pt x="3596" y="519"/>
                </a:cubicBezTo>
                <a:cubicBezTo>
                  <a:pt x="3611" y="512"/>
                  <a:pt x="3636" y="506"/>
                  <a:pt x="3672" y="501"/>
                </a:cubicBezTo>
                <a:cubicBezTo>
                  <a:pt x="3736" y="492"/>
                  <a:pt x="3784" y="481"/>
                  <a:pt x="3816" y="468"/>
                </a:cubicBezTo>
                <a:close/>
                <a:moveTo>
                  <a:pt x="0" y="12"/>
                </a:moveTo>
                <a:lnTo>
                  <a:pt x="0" y="728"/>
                </a:lnTo>
                <a:lnTo>
                  <a:pt x="94" y="728"/>
                </a:lnTo>
                <a:lnTo>
                  <a:pt x="94" y="403"/>
                </a:lnTo>
                <a:lnTo>
                  <a:pt x="430" y="403"/>
                </a:lnTo>
                <a:lnTo>
                  <a:pt x="430" y="318"/>
                </a:lnTo>
                <a:lnTo>
                  <a:pt x="94" y="318"/>
                </a:lnTo>
                <a:lnTo>
                  <a:pt x="94" y="97"/>
                </a:lnTo>
                <a:lnTo>
                  <a:pt x="482" y="97"/>
                </a:lnTo>
                <a:lnTo>
                  <a:pt x="482" y="12"/>
                </a:lnTo>
                <a:close/>
                <a:moveTo>
                  <a:pt x="595" y="209"/>
                </a:moveTo>
                <a:lnTo>
                  <a:pt x="595" y="728"/>
                </a:lnTo>
                <a:lnTo>
                  <a:pt x="683" y="728"/>
                </a:lnTo>
                <a:lnTo>
                  <a:pt x="683" y="209"/>
                </a:lnTo>
                <a:close/>
                <a:moveTo>
                  <a:pt x="1061" y="198"/>
                </a:moveTo>
                <a:cubicBezTo>
                  <a:pt x="989" y="198"/>
                  <a:pt x="934" y="226"/>
                  <a:pt x="895" y="283"/>
                </a:cubicBezTo>
                <a:lnTo>
                  <a:pt x="895" y="209"/>
                </a:lnTo>
                <a:lnTo>
                  <a:pt x="816" y="209"/>
                </a:lnTo>
                <a:lnTo>
                  <a:pt x="816" y="728"/>
                </a:lnTo>
                <a:lnTo>
                  <a:pt x="904" y="728"/>
                </a:lnTo>
                <a:lnTo>
                  <a:pt x="904" y="445"/>
                </a:lnTo>
                <a:cubicBezTo>
                  <a:pt x="904" y="378"/>
                  <a:pt x="918" y="333"/>
                  <a:pt x="945" y="310"/>
                </a:cubicBezTo>
                <a:cubicBezTo>
                  <a:pt x="972" y="286"/>
                  <a:pt x="1005" y="274"/>
                  <a:pt x="1042" y="274"/>
                </a:cubicBezTo>
                <a:cubicBezTo>
                  <a:pt x="1065" y="274"/>
                  <a:pt x="1086" y="279"/>
                  <a:pt x="1103" y="290"/>
                </a:cubicBezTo>
                <a:cubicBezTo>
                  <a:pt x="1121" y="300"/>
                  <a:pt x="1133" y="315"/>
                  <a:pt x="1140" y="332"/>
                </a:cubicBezTo>
                <a:cubicBezTo>
                  <a:pt x="1146" y="350"/>
                  <a:pt x="1150" y="377"/>
                  <a:pt x="1150" y="413"/>
                </a:cubicBezTo>
                <a:lnTo>
                  <a:pt x="1150" y="728"/>
                </a:lnTo>
                <a:lnTo>
                  <a:pt x="1238" y="728"/>
                </a:lnTo>
                <a:lnTo>
                  <a:pt x="1238" y="409"/>
                </a:lnTo>
                <a:cubicBezTo>
                  <a:pt x="1238" y="368"/>
                  <a:pt x="1236" y="340"/>
                  <a:pt x="1233" y="324"/>
                </a:cubicBezTo>
                <a:cubicBezTo>
                  <a:pt x="1228" y="299"/>
                  <a:pt x="1219" y="277"/>
                  <a:pt x="1206" y="259"/>
                </a:cubicBezTo>
                <a:cubicBezTo>
                  <a:pt x="1193" y="241"/>
                  <a:pt x="1173" y="226"/>
                  <a:pt x="1147" y="215"/>
                </a:cubicBezTo>
                <a:cubicBezTo>
                  <a:pt x="1120" y="203"/>
                  <a:pt x="1092" y="198"/>
                  <a:pt x="1061" y="198"/>
                </a:cubicBezTo>
                <a:close/>
                <a:moveTo>
                  <a:pt x="2144" y="209"/>
                </a:moveTo>
                <a:lnTo>
                  <a:pt x="2302" y="728"/>
                </a:lnTo>
                <a:lnTo>
                  <a:pt x="2394" y="728"/>
                </a:lnTo>
                <a:lnTo>
                  <a:pt x="2499" y="329"/>
                </a:lnTo>
                <a:lnTo>
                  <a:pt x="2519" y="417"/>
                </a:lnTo>
                <a:lnTo>
                  <a:pt x="2602" y="728"/>
                </a:lnTo>
                <a:lnTo>
                  <a:pt x="2693" y="728"/>
                </a:lnTo>
                <a:lnTo>
                  <a:pt x="2855" y="209"/>
                </a:lnTo>
                <a:lnTo>
                  <a:pt x="2770" y="209"/>
                </a:lnTo>
                <a:lnTo>
                  <a:pt x="2681" y="509"/>
                </a:lnTo>
                <a:lnTo>
                  <a:pt x="2651" y="609"/>
                </a:lnTo>
                <a:lnTo>
                  <a:pt x="2625" y="510"/>
                </a:lnTo>
                <a:lnTo>
                  <a:pt x="2547" y="209"/>
                </a:lnTo>
                <a:lnTo>
                  <a:pt x="2457" y="209"/>
                </a:lnTo>
                <a:lnTo>
                  <a:pt x="2375" y="513"/>
                </a:lnTo>
                <a:cubicBezTo>
                  <a:pt x="2358" y="579"/>
                  <a:pt x="2349" y="615"/>
                  <a:pt x="2348" y="620"/>
                </a:cubicBezTo>
                <a:lnTo>
                  <a:pt x="2317" y="509"/>
                </a:lnTo>
                <a:lnTo>
                  <a:pt x="2234" y="209"/>
                </a:lnTo>
                <a:close/>
                <a:moveTo>
                  <a:pt x="2929" y="12"/>
                </a:moveTo>
                <a:lnTo>
                  <a:pt x="2929" y="728"/>
                </a:lnTo>
                <a:lnTo>
                  <a:pt x="3017" y="728"/>
                </a:lnTo>
                <a:lnTo>
                  <a:pt x="3017" y="444"/>
                </a:lnTo>
                <a:cubicBezTo>
                  <a:pt x="3017" y="404"/>
                  <a:pt x="3021" y="372"/>
                  <a:pt x="3031" y="349"/>
                </a:cubicBezTo>
                <a:cubicBezTo>
                  <a:pt x="3041" y="326"/>
                  <a:pt x="3057" y="307"/>
                  <a:pt x="3080" y="294"/>
                </a:cubicBezTo>
                <a:cubicBezTo>
                  <a:pt x="3103" y="280"/>
                  <a:pt x="3128" y="273"/>
                  <a:pt x="3154" y="273"/>
                </a:cubicBezTo>
                <a:cubicBezTo>
                  <a:pt x="3189" y="273"/>
                  <a:pt x="3216" y="283"/>
                  <a:pt x="3235" y="304"/>
                </a:cubicBezTo>
                <a:cubicBezTo>
                  <a:pt x="3254" y="324"/>
                  <a:pt x="3263" y="355"/>
                  <a:pt x="3263" y="399"/>
                </a:cubicBezTo>
                <a:lnTo>
                  <a:pt x="3263" y="728"/>
                </a:lnTo>
                <a:lnTo>
                  <a:pt x="3351" y="728"/>
                </a:lnTo>
                <a:lnTo>
                  <a:pt x="3351" y="399"/>
                </a:lnTo>
                <a:cubicBezTo>
                  <a:pt x="3351" y="349"/>
                  <a:pt x="3345" y="310"/>
                  <a:pt x="3333" y="283"/>
                </a:cubicBezTo>
                <a:cubicBezTo>
                  <a:pt x="3321" y="256"/>
                  <a:pt x="3300" y="236"/>
                  <a:pt x="3272" y="221"/>
                </a:cubicBezTo>
                <a:cubicBezTo>
                  <a:pt x="3244" y="205"/>
                  <a:pt x="3210" y="198"/>
                  <a:pt x="3172" y="198"/>
                </a:cubicBezTo>
                <a:cubicBezTo>
                  <a:pt x="3109" y="198"/>
                  <a:pt x="3058" y="222"/>
                  <a:pt x="3017" y="269"/>
                </a:cubicBezTo>
                <a:lnTo>
                  <a:pt x="3017" y="12"/>
                </a:lnTo>
                <a:close/>
                <a:moveTo>
                  <a:pt x="4534" y="209"/>
                </a:moveTo>
                <a:lnTo>
                  <a:pt x="4692" y="728"/>
                </a:lnTo>
                <a:lnTo>
                  <a:pt x="4784" y="728"/>
                </a:lnTo>
                <a:lnTo>
                  <a:pt x="4889" y="329"/>
                </a:lnTo>
                <a:lnTo>
                  <a:pt x="4909" y="417"/>
                </a:lnTo>
                <a:lnTo>
                  <a:pt x="4992" y="728"/>
                </a:lnTo>
                <a:lnTo>
                  <a:pt x="5083" y="728"/>
                </a:lnTo>
                <a:lnTo>
                  <a:pt x="5245" y="209"/>
                </a:lnTo>
                <a:lnTo>
                  <a:pt x="5160" y="209"/>
                </a:lnTo>
                <a:lnTo>
                  <a:pt x="5071" y="509"/>
                </a:lnTo>
                <a:lnTo>
                  <a:pt x="5041" y="609"/>
                </a:lnTo>
                <a:lnTo>
                  <a:pt x="5015" y="510"/>
                </a:lnTo>
                <a:lnTo>
                  <a:pt x="4937" y="209"/>
                </a:lnTo>
                <a:lnTo>
                  <a:pt x="4847" y="209"/>
                </a:lnTo>
                <a:lnTo>
                  <a:pt x="4765" y="513"/>
                </a:lnTo>
                <a:cubicBezTo>
                  <a:pt x="4748" y="579"/>
                  <a:pt x="4739" y="615"/>
                  <a:pt x="4738" y="620"/>
                </a:cubicBezTo>
                <a:lnTo>
                  <a:pt x="4707" y="509"/>
                </a:lnTo>
                <a:lnTo>
                  <a:pt x="4625" y="209"/>
                </a:lnTo>
                <a:close/>
                <a:moveTo>
                  <a:pt x="6065" y="198"/>
                </a:moveTo>
                <a:cubicBezTo>
                  <a:pt x="6045" y="198"/>
                  <a:pt x="6026" y="204"/>
                  <a:pt x="6009" y="215"/>
                </a:cubicBezTo>
                <a:cubicBezTo>
                  <a:pt x="5992" y="227"/>
                  <a:pt x="5973" y="251"/>
                  <a:pt x="5953" y="288"/>
                </a:cubicBezTo>
                <a:lnTo>
                  <a:pt x="5953" y="209"/>
                </a:lnTo>
                <a:lnTo>
                  <a:pt x="5874" y="209"/>
                </a:lnTo>
                <a:lnTo>
                  <a:pt x="5874" y="728"/>
                </a:lnTo>
                <a:lnTo>
                  <a:pt x="5962" y="728"/>
                </a:lnTo>
                <a:lnTo>
                  <a:pt x="5962" y="457"/>
                </a:lnTo>
                <a:cubicBezTo>
                  <a:pt x="5962" y="419"/>
                  <a:pt x="5967" y="385"/>
                  <a:pt x="5977" y="354"/>
                </a:cubicBezTo>
                <a:cubicBezTo>
                  <a:pt x="5983" y="333"/>
                  <a:pt x="5994" y="317"/>
                  <a:pt x="6009" y="306"/>
                </a:cubicBezTo>
                <a:cubicBezTo>
                  <a:pt x="6025" y="294"/>
                  <a:pt x="6042" y="289"/>
                  <a:pt x="6061" y="289"/>
                </a:cubicBezTo>
                <a:cubicBezTo>
                  <a:pt x="6083" y="289"/>
                  <a:pt x="6104" y="295"/>
                  <a:pt x="6125" y="308"/>
                </a:cubicBezTo>
                <a:lnTo>
                  <a:pt x="6156" y="226"/>
                </a:lnTo>
                <a:cubicBezTo>
                  <a:pt x="6125" y="207"/>
                  <a:pt x="6095" y="198"/>
                  <a:pt x="6065" y="198"/>
                </a:cubicBezTo>
                <a:close/>
                <a:moveTo>
                  <a:pt x="6208" y="12"/>
                </a:moveTo>
                <a:lnTo>
                  <a:pt x="6208" y="728"/>
                </a:lnTo>
                <a:lnTo>
                  <a:pt x="6296" y="728"/>
                </a:lnTo>
                <a:lnTo>
                  <a:pt x="6296" y="522"/>
                </a:lnTo>
                <a:lnTo>
                  <a:pt x="6358" y="463"/>
                </a:lnTo>
                <a:lnTo>
                  <a:pt x="6530" y="728"/>
                </a:lnTo>
                <a:lnTo>
                  <a:pt x="6638" y="728"/>
                </a:lnTo>
                <a:lnTo>
                  <a:pt x="6420" y="402"/>
                </a:lnTo>
                <a:lnTo>
                  <a:pt x="6618" y="209"/>
                </a:lnTo>
                <a:lnTo>
                  <a:pt x="6504" y="209"/>
                </a:lnTo>
                <a:lnTo>
                  <a:pt x="6296" y="420"/>
                </a:lnTo>
                <a:lnTo>
                  <a:pt x="6296" y="12"/>
                </a:lnTo>
                <a:close/>
                <a:moveTo>
                  <a:pt x="7650" y="0"/>
                </a:moveTo>
                <a:cubicBezTo>
                  <a:pt x="7612" y="0"/>
                  <a:pt x="7582" y="7"/>
                  <a:pt x="7561" y="21"/>
                </a:cubicBezTo>
                <a:cubicBezTo>
                  <a:pt x="7539" y="35"/>
                  <a:pt x="7525" y="54"/>
                  <a:pt x="7516" y="77"/>
                </a:cubicBezTo>
                <a:cubicBezTo>
                  <a:pt x="7510" y="94"/>
                  <a:pt x="7507" y="119"/>
                  <a:pt x="7507" y="154"/>
                </a:cubicBezTo>
                <a:lnTo>
                  <a:pt x="7507" y="209"/>
                </a:lnTo>
                <a:lnTo>
                  <a:pt x="7429" y="209"/>
                </a:lnTo>
                <a:lnTo>
                  <a:pt x="7429" y="278"/>
                </a:lnTo>
                <a:lnTo>
                  <a:pt x="7507" y="278"/>
                </a:lnTo>
                <a:lnTo>
                  <a:pt x="7507" y="728"/>
                </a:lnTo>
                <a:lnTo>
                  <a:pt x="7594" y="728"/>
                </a:lnTo>
                <a:lnTo>
                  <a:pt x="7594" y="278"/>
                </a:lnTo>
                <a:lnTo>
                  <a:pt x="7695" y="278"/>
                </a:lnTo>
                <a:lnTo>
                  <a:pt x="7695" y="209"/>
                </a:lnTo>
                <a:lnTo>
                  <a:pt x="7594" y="209"/>
                </a:lnTo>
                <a:lnTo>
                  <a:pt x="7594" y="162"/>
                </a:lnTo>
                <a:cubicBezTo>
                  <a:pt x="7594" y="130"/>
                  <a:pt x="7600" y="109"/>
                  <a:pt x="7611" y="98"/>
                </a:cubicBezTo>
                <a:cubicBezTo>
                  <a:pt x="7622" y="86"/>
                  <a:pt x="7641" y="81"/>
                  <a:pt x="7667" y="81"/>
                </a:cubicBezTo>
                <a:cubicBezTo>
                  <a:pt x="7684" y="81"/>
                  <a:pt x="7701" y="82"/>
                  <a:pt x="7719" y="85"/>
                </a:cubicBezTo>
                <a:lnTo>
                  <a:pt x="7732" y="9"/>
                </a:lnTo>
                <a:cubicBezTo>
                  <a:pt x="7702" y="3"/>
                  <a:pt x="7675" y="0"/>
                  <a:pt x="7650" y="0"/>
                </a:cubicBezTo>
                <a:close/>
                <a:moveTo>
                  <a:pt x="8510" y="198"/>
                </a:moveTo>
                <a:cubicBezTo>
                  <a:pt x="8490" y="198"/>
                  <a:pt x="8471" y="204"/>
                  <a:pt x="8454" y="215"/>
                </a:cubicBezTo>
                <a:cubicBezTo>
                  <a:pt x="8437" y="227"/>
                  <a:pt x="8418" y="251"/>
                  <a:pt x="8398" y="288"/>
                </a:cubicBezTo>
                <a:lnTo>
                  <a:pt x="8398" y="209"/>
                </a:lnTo>
                <a:lnTo>
                  <a:pt x="8319" y="209"/>
                </a:lnTo>
                <a:lnTo>
                  <a:pt x="8319" y="728"/>
                </a:lnTo>
                <a:lnTo>
                  <a:pt x="8407" y="728"/>
                </a:lnTo>
                <a:lnTo>
                  <a:pt x="8407" y="457"/>
                </a:lnTo>
                <a:cubicBezTo>
                  <a:pt x="8407" y="419"/>
                  <a:pt x="8412" y="385"/>
                  <a:pt x="8421" y="354"/>
                </a:cubicBezTo>
                <a:cubicBezTo>
                  <a:pt x="8428" y="333"/>
                  <a:pt x="8439" y="317"/>
                  <a:pt x="8454" y="306"/>
                </a:cubicBezTo>
                <a:cubicBezTo>
                  <a:pt x="8469" y="294"/>
                  <a:pt x="8487" y="289"/>
                  <a:pt x="8506" y="289"/>
                </a:cubicBezTo>
                <a:cubicBezTo>
                  <a:pt x="8527" y="289"/>
                  <a:pt x="8549" y="295"/>
                  <a:pt x="8570" y="308"/>
                </a:cubicBezTo>
                <a:lnTo>
                  <a:pt x="8601" y="226"/>
                </a:lnTo>
                <a:cubicBezTo>
                  <a:pt x="8570" y="207"/>
                  <a:pt x="8540" y="198"/>
                  <a:pt x="8510" y="198"/>
                </a:cubicBezTo>
                <a:close/>
                <a:moveTo>
                  <a:pt x="8868" y="12"/>
                </a:moveTo>
                <a:lnTo>
                  <a:pt x="9144" y="425"/>
                </a:lnTo>
                <a:lnTo>
                  <a:pt x="9144" y="728"/>
                </a:lnTo>
                <a:lnTo>
                  <a:pt x="9238" y="728"/>
                </a:lnTo>
                <a:lnTo>
                  <a:pt x="9238" y="425"/>
                </a:lnTo>
                <a:lnTo>
                  <a:pt x="9524" y="12"/>
                </a:lnTo>
                <a:lnTo>
                  <a:pt x="9414" y="12"/>
                </a:lnTo>
                <a:lnTo>
                  <a:pt x="9275" y="223"/>
                </a:lnTo>
                <a:cubicBezTo>
                  <a:pt x="9244" y="270"/>
                  <a:pt x="9218" y="312"/>
                  <a:pt x="9197" y="349"/>
                </a:cubicBezTo>
                <a:cubicBezTo>
                  <a:pt x="9174" y="309"/>
                  <a:pt x="9150" y="268"/>
                  <a:pt x="9124" y="228"/>
                </a:cubicBezTo>
                <a:lnTo>
                  <a:pt x="8983" y="12"/>
                </a:lnTo>
                <a:close/>
                <a:moveTo>
                  <a:pt x="11122" y="628"/>
                </a:moveTo>
                <a:lnTo>
                  <a:pt x="11122" y="728"/>
                </a:lnTo>
                <a:lnTo>
                  <a:pt x="11223" y="728"/>
                </a:lnTo>
                <a:lnTo>
                  <a:pt x="11223" y="628"/>
                </a:lnTo>
                <a:close/>
                <a:moveTo>
                  <a:pt x="4145" y="28"/>
                </a:moveTo>
                <a:lnTo>
                  <a:pt x="4057" y="81"/>
                </a:lnTo>
                <a:lnTo>
                  <a:pt x="4057" y="209"/>
                </a:lnTo>
                <a:lnTo>
                  <a:pt x="3993" y="209"/>
                </a:lnTo>
                <a:lnTo>
                  <a:pt x="3993" y="278"/>
                </a:lnTo>
                <a:lnTo>
                  <a:pt x="4057" y="278"/>
                </a:lnTo>
                <a:lnTo>
                  <a:pt x="4057" y="576"/>
                </a:lnTo>
                <a:cubicBezTo>
                  <a:pt x="4057" y="629"/>
                  <a:pt x="4061" y="664"/>
                  <a:pt x="4068" y="680"/>
                </a:cubicBezTo>
                <a:cubicBezTo>
                  <a:pt x="4075" y="696"/>
                  <a:pt x="4087" y="710"/>
                  <a:pt x="4105" y="720"/>
                </a:cubicBezTo>
                <a:cubicBezTo>
                  <a:pt x="4123" y="730"/>
                  <a:pt x="4147" y="735"/>
                  <a:pt x="4179" y="735"/>
                </a:cubicBezTo>
                <a:cubicBezTo>
                  <a:pt x="4199" y="735"/>
                  <a:pt x="4221" y="732"/>
                  <a:pt x="4246" y="727"/>
                </a:cubicBezTo>
                <a:lnTo>
                  <a:pt x="4233" y="649"/>
                </a:lnTo>
                <a:cubicBezTo>
                  <a:pt x="4217" y="652"/>
                  <a:pt x="4204" y="653"/>
                  <a:pt x="4194" y="653"/>
                </a:cubicBezTo>
                <a:cubicBezTo>
                  <a:pt x="4181" y="653"/>
                  <a:pt x="4171" y="651"/>
                  <a:pt x="4164" y="646"/>
                </a:cubicBezTo>
                <a:cubicBezTo>
                  <a:pt x="4157" y="642"/>
                  <a:pt x="4152" y="637"/>
                  <a:pt x="4149" y="629"/>
                </a:cubicBezTo>
                <a:cubicBezTo>
                  <a:pt x="4146" y="622"/>
                  <a:pt x="4145" y="606"/>
                  <a:pt x="4145" y="581"/>
                </a:cubicBezTo>
                <a:lnTo>
                  <a:pt x="4145" y="278"/>
                </a:lnTo>
                <a:lnTo>
                  <a:pt x="4233" y="278"/>
                </a:lnTo>
                <a:lnTo>
                  <a:pt x="4233" y="209"/>
                </a:lnTo>
                <a:lnTo>
                  <a:pt x="4145" y="209"/>
                </a:lnTo>
                <a:lnTo>
                  <a:pt x="4145" y="28"/>
                </a:lnTo>
                <a:close/>
                <a:moveTo>
                  <a:pt x="1703" y="12"/>
                </a:moveTo>
                <a:lnTo>
                  <a:pt x="1703" y="269"/>
                </a:lnTo>
                <a:cubicBezTo>
                  <a:pt x="1688" y="248"/>
                  <a:pt x="1668" y="231"/>
                  <a:pt x="1644" y="218"/>
                </a:cubicBezTo>
                <a:cubicBezTo>
                  <a:pt x="1619" y="204"/>
                  <a:pt x="1591" y="198"/>
                  <a:pt x="1560" y="198"/>
                </a:cubicBezTo>
                <a:cubicBezTo>
                  <a:pt x="1517" y="198"/>
                  <a:pt x="1479" y="209"/>
                  <a:pt x="1444" y="231"/>
                </a:cubicBezTo>
                <a:cubicBezTo>
                  <a:pt x="1410" y="254"/>
                  <a:pt x="1384" y="286"/>
                  <a:pt x="1367" y="328"/>
                </a:cubicBezTo>
                <a:cubicBezTo>
                  <a:pt x="1349" y="371"/>
                  <a:pt x="1341" y="417"/>
                  <a:pt x="1341" y="469"/>
                </a:cubicBezTo>
                <a:cubicBezTo>
                  <a:pt x="1341" y="522"/>
                  <a:pt x="1350" y="569"/>
                  <a:pt x="1369" y="610"/>
                </a:cubicBezTo>
                <a:cubicBezTo>
                  <a:pt x="1388" y="651"/>
                  <a:pt x="1415" y="683"/>
                  <a:pt x="1450" y="706"/>
                </a:cubicBezTo>
                <a:cubicBezTo>
                  <a:pt x="1485" y="728"/>
                  <a:pt x="1523" y="740"/>
                  <a:pt x="1564" y="740"/>
                </a:cubicBezTo>
                <a:cubicBezTo>
                  <a:pt x="1628" y="740"/>
                  <a:pt x="1676" y="714"/>
                  <a:pt x="1709" y="663"/>
                </a:cubicBezTo>
                <a:lnTo>
                  <a:pt x="1709" y="728"/>
                </a:lnTo>
                <a:lnTo>
                  <a:pt x="1791" y="728"/>
                </a:lnTo>
                <a:lnTo>
                  <a:pt x="1791" y="12"/>
                </a:lnTo>
                <a:close/>
                <a:moveTo>
                  <a:pt x="3704" y="198"/>
                </a:moveTo>
                <a:cubicBezTo>
                  <a:pt x="3659" y="198"/>
                  <a:pt x="3620" y="204"/>
                  <a:pt x="3586" y="216"/>
                </a:cubicBezTo>
                <a:cubicBezTo>
                  <a:pt x="3553" y="228"/>
                  <a:pt x="3527" y="246"/>
                  <a:pt x="3509" y="268"/>
                </a:cubicBezTo>
                <a:cubicBezTo>
                  <a:pt x="3491" y="291"/>
                  <a:pt x="3478" y="321"/>
                  <a:pt x="3470" y="357"/>
                </a:cubicBezTo>
                <a:lnTo>
                  <a:pt x="3556" y="369"/>
                </a:lnTo>
                <a:cubicBezTo>
                  <a:pt x="3566" y="332"/>
                  <a:pt x="3580" y="307"/>
                  <a:pt x="3600" y="292"/>
                </a:cubicBezTo>
                <a:cubicBezTo>
                  <a:pt x="3620" y="278"/>
                  <a:pt x="3650" y="270"/>
                  <a:pt x="3691" y="270"/>
                </a:cubicBezTo>
                <a:cubicBezTo>
                  <a:pt x="3736" y="270"/>
                  <a:pt x="3769" y="280"/>
                  <a:pt x="3791" y="300"/>
                </a:cubicBezTo>
                <a:cubicBezTo>
                  <a:pt x="3808" y="315"/>
                  <a:pt x="3816" y="340"/>
                  <a:pt x="3816" y="376"/>
                </a:cubicBezTo>
                <a:cubicBezTo>
                  <a:pt x="3816" y="379"/>
                  <a:pt x="3816" y="387"/>
                  <a:pt x="3816" y="399"/>
                </a:cubicBezTo>
                <a:cubicBezTo>
                  <a:pt x="3782" y="411"/>
                  <a:pt x="3730" y="421"/>
                  <a:pt x="3659" y="429"/>
                </a:cubicBezTo>
                <a:cubicBezTo>
                  <a:pt x="3624" y="433"/>
                  <a:pt x="3598" y="438"/>
                  <a:pt x="3581" y="442"/>
                </a:cubicBezTo>
                <a:cubicBezTo>
                  <a:pt x="3558" y="449"/>
                  <a:pt x="3537" y="458"/>
                  <a:pt x="3518" y="471"/>
                </a:cubicBezTo>
                <a:cubicBezTo>
                  <a:pt x="3499" y="484"/>
                  <a:pt x="3484" y="501"/>
                  <a:pt x="3472" y="522"/>
                </a:cubicBezTo>
                <a:cubicBezTo>
                  <a:pt x="3461" y="543"/>
                  <a:pt x="3455" y="566"/>
                  <a:pt x="3455" y="591"/>
                </a:cubicBezTo>
                <a:cubicBezTo>
                  <a:pt x="3455" y="635"/>
                  <a:pt x="3470" y="670"/>
                  <a:pt x="3501" y="698"/>
                </a:cubicBezTo>
                <a:cubicBezTo>
                  <a:pt x="3532" y="726"/>
                  <a:pt x="3575" y="740"/>
                  <a:pt x="3632" y="740"/>
                </a:cubicBezTo>
                <a:cubicBezTo>
                  <a:pt x="3667" y="740"/>
                  <a:pt x="3699" y="734"/>
                  <a:pt x="3729" y="723"/>
                </a:cubicBezTo>
                <a:cubicBezTo>
                  <a:pt x="3759" y="711"/>
                  <a:pt x="3791" y="692"/>
                  <a:pt x="3823" y="664"/>
                </a:cubicBezTo>
                <a:cubicBezTo>
                  <a:pt x="3826" y="688"/>
                  <a:pt x="3832" y="710"/>
                  <a:pt x="3841" y="728"/>
                </a:cubicBezTo>
                <a:lnTo>
                  <a:pt x="3933" y="728"/>
                </a:lnTo>
                <a:cubicBezTo>
                  <a:pt x="3922" y="708"/>
                  <a:pt x="3914" y="687"/>
                  <a:pt x="3910" y="666"/>
                </a:cubicBezTo>
                <a:cubicBezTo>
                  <a:pt x="3907" y="644"/>
                  <a:pt x="3905" y="592"/>
                  <a:pt x="3905" y="511"/>
                </a:cubicBezTo>
                <a:lnTo>
                  <a:pt x="3905" y="394"/>
                </a:lnTo>
                <a:cubicBezTo>
                  <a:pt x="3905" y="354"/>
                  <a:pt x="3903" y="327"/>
                  <a:pt x="3900" y="312"/>
                </a:cubicBezTo>
                <a:cubicBezTo>
                  <a:pt x="3895" y="288"/>
                  <a:pt x="3886" y="268"/>
                  <a:pt x="3873" y="253"/>
                </a:cubicBezTo>
                <a:cubicBezTo>
                  <a:pt x="3860" y="237"/>
                  <a:pt x="3840" y="224"/>
                  <a:pt x="3812" y="213"/>
                </a:cubicBezTo>
                <a:cubicBezTo>
                  <a:pt x="3784" y="203"/>
                  <a:pt x="3748" y="198"/>
                  <a:pt x="3704" y="198"/>
                </a:cubicBezTo>
                <a:close/>
                <a:moveTo>
                  <a:pt x="5529" y="198"/>
                </a:moveTo>
                <a:cubicBezTo>
                  <a:pt x="5465" y="198"/>
                  <a:pt x="5411" y="217"/>
                  <a:pt x="5366" y="255"/>
                </a:cubicBezTo>
                <a:cubicBezTo>
                  <a:pt x="5313" y="302"/>
                  <a:pt x="5286" y="373"/>
                  <a:pt x="5286" y="469"/>
                </a:cubicBezTo>
                <a:cubicBezTo>
                  <a:pt x="5286" y="556"/>
                  <a:pt x="5308" y="623"/>
                  <a:pt x="5353" y="670"/>
                </a:cubicBezTo>
                <a:cubicBezTo>
                  <a:pt x="5398" y="716"/>
                  <a:pt x="5457" y="740"/>
                  <a:pt x="5529" y="740"/>
                </a:cubicBezTo>
                <a:cubicBezTo>
                  <a:pt x="5575" y="740"/>
                  <a:pt x="5616" y="729"/>
                  <a:pt x="5654" y="708"/>
                </a:cubicBezTo>
                <a:cubicBezTo>
                  <a:pt x="5693" y="687"/>
                  <a:pt x="5722" y="657"/>
                  <a:pt x="5742" y="619"/>
                </a:cubicBezTo>
                <a:cubicBezTo>
                  <a:pt x="5762" y="581"/>
                  <a:pt x="5772" y="528"/>
                  <a:pt x="5772" y="461"/>
                </a:cubicBezTo>
                <a:cubicBezTo>
                  <a:pt x="5772" y="379"/>
                  <a:pt x="5749" y="315"/>
                  <a:pt x="5704" y="268"/>
                </a:cubicBezTo>
                <a:cubicBezTo>
                  <a:pt x="5659" y="221"/>
                  <a:pt x="5601" y="198"/>
                  <a:pt x="5529" y="198"/>
                </a:cubicBezTo>
                <a:close/>
                <a:moveTo>
                  <a:pt x="6878" y="198"/>
                </a:moveTo>
                <a:cubicBezTo>
                  <a:pt x="6851" y="198"/>
                  <a:pt x="6826" y="201"/>
                  <a:pt x="6802" y="208"/>
                </a:cubicBezTo>
                <a:cubicBezTo>
                  <a:pt x="6779" y="215"/>
                  <a:pt x="6760" y="224"/>
                  <a:pt x="6747" y="234"/>
                </a:cubicBezTo>
                <a:cubicBezTo>
                  <a:pt x="6728" y="247"/>
                  <a:pt x="6714" y="263"/>
                  <a:pt x="6703" y="283"/>
                </a:cubicBezTo>
                <a:cubicBezTo>
                  <a:pt x="6693" y="303"/>
                  <a:pt x="6687" y="324"/>
                  <a:pt x="6687" y="347"/>
                </a:cubicBezTo>
                <a:cubicBezTo>
                  <a:pt x="6687" y="373"/>
                  <a:pt x="6694" y="396"/>
                  <a:pt x="6707" y="417"/>
                </a:cubicBezTo>
                <a:cubicBezTo>
                  <a:pt x="6720" y="438"/>
                  <a:pt x="6738" y="454"/>
                  <a:pt x="6763" y="466"/>
                </a:cubicBezTo>
                <a:cubicBezTo>
                  <a:pt x="6788" y="478"/>
                  <a:pt x="6833" y="492"/>
                  <a:pt x="6897" y="508"/>
                </a:cubicBezTo>
                <a:cubicBezTo>
                  <a:pt x="6945" y="520"/>
                  <a:pt x="6975" y="530"/>
                  <a:pt x="6987" y="538"/>
                </a:cubicBezTo>
                <a:cubicBezTo>
                  <a:pt x="7005" y="549"/>
                  <a:pt x="7013" y="565"/>
                  <a:pt x="7013" y="585"/>
                </a:cubicBezTo>
                <a:cubicBezTo>
                  <a:pt x="7013" y="607"/>
                  <a:pt x="7003" y="626"/>
                  <a:pt x="6984" y="643"/>
                </a:cubicBezTo>
                <a:cubicBezTo>
                  <a:pt x="6964" y="659"/>
                  <a:pt x="6934" y="667"/>
                  <a:pt x="6894" y="667"/>
                </a:cubicBezTo>
                <a:cubicBezTo>
                  <a:pt x="6854" y="667"/>
                  <a:pt x="6823" y="658"/>
                  <a:pt x="6800" y="640"/>
                </a:cubicBezTo>
                <a:cubicBezTo>
                  <a:pt x="6778" y="621"/>
                  <a:pt x="6765" y="594"/>
                  <a:pt x="6760" y="560"/>
                </a:cubicBezTo>
                <a:lnTo>
                  <a:pt x="6673" y="573"/>
                </a:lnTo>
                <a:cubicBezTo>
                  <a:pt x="6683" y="628"/>
                  <a:pt x="6705" y="670"/>
                  <a:pt x="6740" y="698"/>
                </a:cubicBezTo>
                <a:cubicBezTo>
                  <a:pt x="6776" y="726"/>
                  <a:pt x="6827" y="740"/>
                  <a:pt x="6895" y="740"/>
                </a:cubicBezTo>
                <a:cubicBezTo>
                  <a:pt x="6935" y="740"/>
                  <a:pt x="6972" y="733"/>
                  <a:pt x="7004" y="719"/>
                </a:cubicBezTo>
                <a:cubicBezTo>
                  <a:pt x="7036" y="704"/>
                  <a:pt x="7061" y="684"/>
                  <a:pt x="7078" y="659"/>
                </a:cubicBezTo>
                <a:cubicBezTo>
                  <a:pt x="7095" y="633"/>
                  <a:pt x="7104" y="605"/>
                  <a:pt x="7104" y="576"/>
                </a:cubicBezTo>
                <a:cubicBezTo>
                  <a:pt x="7104" y="546"/>
                  <a:pt x="7097" y="521"/>
                  <a:pt x="7083" y="500"/>
                </a:cubicBezTo>
                <a:cubicBezTo>
                  <a:pt x="7069" y="480"/>
                  <a:pt x="7049" y="465"/>
                  <a:pt x="7025" y="454"/>
                </a:cubicBezTo>
                <a:cubicBezTo>
                  <a:pt x="7000" y="444"/>
                  <a:pt x="6957" y="430"/>
                  <a:pt x="6895" y="414"/>
                </a:cubicBezTo>
                <a:cubicBezTo>
                  <a:pt x="6852" y="402"/>
                  <a:pt x="6826" y="394"/>
                  <a:pt x="6817" y="391"/>
                </a:cubicBezTo>
                <a:cubicBezTo>
                  <a:pt x="6802" y="385"/>
                  <a:pt x="6790" y="377"/>
                  <a:pt x="6783" y="368"/>
                </a:cubicBezTo>
                <a:cubicBezTo>
                  <a:pt x="6776" y="359"/>
                  <a:pt x="6772" y="348"/>
                  <a:pt x="6772" y="337"/>
                </a:cubicBezTo>
                <a:cubicBezTo>
                  <a:pt x="6772" y="319"/>
                  <a:pt x="6781" y="303"/>
                  <a:pt x="6798" y="290"/>
                </a:cubicBezTo>
                <a:cubicBezTo>
                  <a:pt x="6816" y="277"/>
                  <a:pt x="6844" y="270"/>
                  <a:pt x="6885" y="270"/>
                </a:cubicBezTo>
                <a:cubicBezTo>
                  <a:pt x="6919" y="270"/>
                  <a:pt x="6945" y="277"/>
                  <a:pt x="6964" y="292"/>
                </a:cubicBezTo>
                <a:cubicBezTo>
                  <a:pt x="6983" y="307"/>
                  <a:pt x="6994" y="328"/>
                  <a:pt x="6998" y="355"/>
                </a:cubicBezTo>
                <a:lnTo>
                  <a:pt x="7084" y="343"/>
                </a:lnTo>
                <a:cubicBezTo>
                  <a:pt x="7078" y="310"/>
                  <a:pt x="7068" y="283"/>
                  <a:pt x="7054" y="263"/>
                </a:cubicBezTo>
                <a:cubicBezTo>
                  <a:pt x="7039" y="243"/>
                  <a:pt x="7016" y="227"/>
                  <a:pt x="6986" y="215"/>
                </a:cubicBezTo>
                <a:cubicBezTo>
                  <a:pt x="6955" y="204"/>
                  <a:pt x="6919" y="198"/>
                  <a:pt x="6878" y="198"/>
                </a:cubicBezTo>
                <a:close/>
                <a:moveTo>
                  <a:pt x="7974" y="198"/>
                </a:moveTo>
                <a:cubicBezTo>
                  <a:pt x="7910" y="198"/>
                  <a:pt x="7856" y="217"/>
                  <a:pt x="7811" y="255"/>
                </a:cubicBezTo>
                <a:cubicBezTo>
                  <a:pt x="7758" y="302"/>
                  <a:pt x="7731" y="373"/>
                  <a:pt x="7731" y="469"/>
                </a:cubicBezTo>
                <a:cubicBezTo>
                  <a:pt x="7731" y="556"/>
                  <a:pt x="7753" y="623"/>
                  <a:pt x="7798" y="670"/>
                </a:cubicBezTo>
                <a:cubicBezTo>
                  <a:pt x="7843" y="716"/>
                  <a:pt x="7902" y="740"/>
                  <a:pt x="7974" y="740"/>
                </a:cubicBezTo>
                <a:cubicBezTo>
                  <a:pt x="8019" y="740"/>
                  <a:pt x="8061" y="729"/>
                  <a:pt x="8099" y="708"/>
                </a:cubicBezTo>
                <a:cubicBezTo>
                  <a:pt x="8138" y="687"/>
                  <a:pt x="8167" y="657"/>
                  <a:pt x="8187" y="619"/>
                </a:cubicBezTo>
                <a:cubicBezTo>
                  <a:pt x="8207" y="581"/>
                  <a:pt x="8217" y="528"/>
                  <a:pt x="8217" y="461"/>
                </a:cubicBezTo>
                <a:cubicBezTo>
                  <a:pt x="8217" y="379"/>
                  <a:pt x="8194" y="315"/>
                  <a:pt x="8149" y="268"/>
                </a:cubicBezTo>
                <a:cubicBezTo>
                  <a:pt x="8104" y="221"/>
                  <a:pt x="8045" y="198"/>
                  <a:pt x="7974" y="198"/>
                </a:cubicBezTo>
                <a:close/>
                <a:moveTo>
                  <a:pt x="9923" y="0"/>
                </a:moveTo>
                <a:cubicBezTo>
                  <a:pt x="9822" y="0"/>
                  <a:pt x="9740" y="33"/>
                  <a:pt x="9676" y="100"/>
                </a:cubicBezTo>
                <a:cubicBezTo>
                  <a:pt x="9612" y="168"/>
                  <a:pt x="9580" y="261"/>
                  <a:pt x="9580" y="379"/>
                </a:cubicBezTo>
                <a:cubicBezTo>
                  <a:pt x="9580" y="442"/>
                  <a:pt x="9594" y="502"/>
                  <a:pt x="9621" y="558"/>
                </a:cubicBezTo>
                <a:cubicBezTo>
                  <a:pt x="9648" y="614"/>
                  <a:pt x="9689" y="659"/>
                  <a:pt x="9742" y="691"/>
                </a:cubicBezTo>
                <a:cubicBezTo>
                  <a:pt x="9795" y="724"/>
                  <a:pt x="9855" y="740"/>
                  <a:pt x="9922" y="740"/>
                </a:cubicBezTo>
                <a:cubicBezTo>
                  <a:pt x="9985" y="740"/>
                  <a:pt x="10042" y="726"/>
                  <a:pt x="10096" y="696"/>
                </a:cubicBezTo>
                <a:cubicBezTo>
                  <a:pt x="10150" y="667"/>
                  <a:pt x="10191" y="623"/>
                  <a:pt x="10221" y="566"/>
                </a:cubicBezTo>
                <a:cubicBezTo>
                  <a:pt x="10250" y="509"/>
                  <a:pt x="10265" y="444"/>
                  <a:pt x="10265" y="371"/>
                </a:cubicBezTo>
                <a:cubicBezTo>
                  <a:pt x="10265" y="299"/>
                  <a:pt x="10251" y="235"/>
                  <a:pt x="10223" y="179"/>
                </a:cubicBezTo>
                <a:cubicBezTo>
                  <a:pt x="10195" y="122"/>
                  <a:pt x="10155" y="78"/>
                  <a:pt x="10102" y="47"/>
                </a:cubicBezTo>
                <a:cubicBezTo>
                  <a:pt x="10048" y="15"/>
                  <a:pt x="9989" y="0"/>
                  <a:pt x="9923" y="0"/>
                </a:cubicBezTo>
                <a:close/>
                <a:moveTo>
                  <a:pt x="10388" y="12"/>
                </a:moveTo>
                <a:lnTo>
                  <a:pt x="10388" y="426"/>
                </a:lnTo>
                <a:cubicBezTo>
                  <a:pt x="10388" y="502"/>
                  <a:pt x="10397" y="561"/>
                  <a:pt x="10416" y="605"/>
                </a:cubicBezTo>
                <a:cubicBezTo>
                  <a:pt x="10434" y="649"/>
                  <a:pt x="10464" y="682"/>
                  <a:pt x="10507" y="706"/>
                </a:cubicBezTo>
                <a:cubicBezTo>
                  <a:pt x="10549" y="729"/>
                  <a:pt x="10604" y="740"/>
                  <a:pt x="10671" y="740"/>
                </a:cubicBezTo>
                <a:cubicBezTo>
                  <a:pt x="10740" y="740"/>
                  <a:pt x="10796" y="727"/>
                  <a:pt x="10839" y="701"/>
                </a:cubicBezTo>
                <a:cubicBezTo>
                  <a:pt x="10881" y="674"/>
                  <a:pt x="10910" y="639"/>
                  <a:pt x="10927" y="597"/>
                </a:cubicBezTo>
                <a:cubicBezTo>
                  <a:pt x="10943" y="555"/>
                  <a:pt x="10951" y="498"/>
                  <a:pt x="10951" y="426"/>
                </a:cubicBezTo>
                <a:lnTo>
                  <a:pt x="10951" y="12"/>
                </a:lnTo>
                <a:lnTo>
                  <a:pt x="10856" y="12"/>
                </a:lnTo>
                <a:lnTo>
                  <a:pt x="10856" y="425"/>
                </a:lnTo>
                <a:cubicBezTo>
                  <a:pt x="10856" y="515"/>
                  <a:pt x="10842" y="576"/>
                  <a:pt x="10812" y="607"/>
                </a:cubicBezTo>
                <a:cubicBezTo>
                  <a:pt x="10782" y="639"/>
                  <a:pt x="10733" y="655"/>
                  <a:pt x="10663" y="655"/>
                </a:cubicBezTo>
                <a:cubicBezTo>
                  <a:pt x="10622" y="655"/>
                  <a:pt x="10588" y="647"/>
                  <a:pt x="10560" y="631"/>
                </a:cubicBezTo>
                <a:cubicBezTo>
                  <a:pt x="10532" y="615"/>
                  <a:pt x="10512" y="592"/>
                  <a:pt x="10500" y="563"/>
                </a:cubicBezTo>
                <a:cubicBezTo>
                  <a:pt x="10489" y="533"/>
                  <a:pt x="10483" y="487"/>
                  <a:pt x="10483" y="425"/>
                </a:cubicBezTo>
                <a:lnTo>
                  <a:pt x="10483" y="12"/>
                </a:lnTo>
                <a:close/>
              </a:path>
            </a:pathLst>
          </a:custGeom>
          <a:solidFill>
            <a:schemeClr val="lt2"/>
          </a:solidFill>
          <a:ln w="19050" cap="flat">
            <a:solidFill>
              <a:schemeClr val="dk2"/>
            </a:solidFill>
            <a:prstDash val="solid"/>
            <a:round/>
            <a:headEnd type="none" w="med" len="med"/>
            <a:tailEnd type="none" w="med" len="med"/>
          </a:ln>
        </p:spPr>
      </p:sp>
      <p:pic>
        <p:nvPicPr>
          <p:cNvPr id="330" name="Shape 330"/>
          <p:cNvPicPr preferRelativeResize="0"/>
          <p:nvPr/>
        </p:nvPicPr>
        <p:blipFill>
          <a:blip r:embed="rId3"/>
          <a:stretch>
            <a:fillRect/>
          </a:stretch>
        </p:blipFill>
        <p:spPr>
          <a:xfrm>
            <a:off x="4658025" y="1810912"/>
            <a:ext cx="4187124" cy="433472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50"/>
            <a:ext cx="4887899" cy="1143000"/>
          </a:xfrm>
          <a:prstGeom prst="rect">
            <a:avLst/>
          </a:prstGeom>
        </p:spPr>
        <p:txBody>
          <a:bodyPr lIns="91425" tIns="91425" rIns="91425" bIns="91425" anchor="b" anchorCtr="0">
            <a:noAutofit/>
          </a:bodyPr>
          <a:lstStyle/>
          <a:p>
            <a:pPr lvl="0" rtl="0">
              <a:spcBef>
                <a:spcPts val="0"/>
              </a:spcBef>
              <a:buNone/>
            </a:pPr>
            <a:r>
              <a:rPr lang="en"/>
              <a:t>Planners &amp; Agendas</a:t>
            </a:r>
          </a:p>
        </p:txBody>
      </p:sp>
      <p:sp>
        <p:nvSpPr>
          <p:cNvPr id="336" name="Shape 336"/>
          <p:cNvSpPr txBox="1">
            <a:spLocks noGrp="1"/>
          </p:cNvSpPr>
          <p:nvPr>
            <p:ph type="body" idx="1"/>
          </p:nvPr>
        </p:nvSpPr>
        <p:spPr>
          <a:xfrm>
            <a:off x="457200" y="1631950"/>
            <a:ext cx="8229600" cy="4967700"/>
          </a:xfrm>
          <a:prstGeom prst="rect">
            <a:avLst/>
          </a:prstGeom>
        </p:spPr>
        <p:txBody>
          <a:bodyPr lIns="91425" tIns="91425" rIns="91425" bIns="91425" anchor="t" anchorCtr="0">
            <a:noAutofit/>
          </a:bodyPr>
          <a:lstStyle/>
          <a:p>
            <a:pPr marL="596900" lvl="0" indent="-317500" rtl="0">
              <a:lnSpc>
                <a:spcPct val="115000"/>
              </a:lnSpc>
              <a:spcBef>
                <a:spcPts val="0"/>
              </a:spcBef>
              <a:buClr>
                <a:srgbClr val="000000"/>
              </a:buClr>
              <a:buSzPct val="58333"/>
              <a:buFont typeface="Arial"/>
              <a:buChar char="●"/>
            </a:pPr>
            <a:r>
              <a:rPr lang="en" sz="2400" u="sng">
                <a:solidFill>
                  <a:srgbClr val="1155CC"/>
                </a:solidFill>
                <a:hlinkClick r:id="rId3"/>
              </a:rPr>
              <a:t>Spaaze</a:t>
            </a:r>
            <a:r>
              <a:rPr lang="en" sz="2400">
                <a:solidFill>
                  <a:srgbClr val="222222"/>
                </a:solidFill>
              </a:rPr>
              <a:t> - online virtual corkboard. Pin notes, labels, bookmarks, images, files and videos. Drag and drop to position freely on the board. You can choose to invite others (i.e. classmates, teachers, parents) to read-only or edit their board. Also use it to create digital "poster-board" type presentations for class projects.</a:t>
            </a:r>
          </a:p>
          <a:p>
            <a:pPr lvl="0" rtl="0">
              <a:lnSpc>
                <a:spcPct val="115000"/>
              </a:lnSpc>
              <a:spcBef>
                <a:spcPts val="0"/>
              </a:spcBef>
              <a:buNone/>
            </a:pPr>
            <a:endParaRPr sz="2400">
              <a:solidFill>
                <a:srgbClr val="222222"/>
              </a:solidFill>
            </a:endParaRPr>
          </a:p>
          <a:p>
            <a:pPr marL="596900" lvl="0" indent="-317500" rtl="0">
              <a:lnSpc>
                <a:spcPct val="115000"/>
              </a:lnSpc>
              <a:spcBef>
                <a:spcPts val="0"/>
              </a:spcBef>
              <a:buClr>
                <a:srgbClr val="000000"/>
              </a:buClr>
              <a:buSzPct val="58333"/>
              <a:buFont typeface="Arial"/>
              <a:buChar char="●"/>
            </a:pPr>
            <a:r>
              <a:rPr lang="en" sz="2400" u="sng">
                <a:solidFill>
                  <a:srgbClr val="1155CC"/>
                </a:solidFill>
                <a:hlinkClick r:id="rId4"/>
              </a:rPr>
              <a:t>MyHomeworkApp</a:t>
            </a:r>
            <a:r>
              <a:rPr lang="en" sz="2400">
                <a:solidFill>
                  <a:srgbClr val="222222"/>
                </a:solidFill>
              </a:rPr>
              <a:t> - digital student planner. Helps you keep track of homework and assignments, sends reminders, keeps track of class schedules. Sync to any device. Available on AppStore.</a:t>
            </a:r>
          </a:p>
        </p:txBody>
      </p:sp>
      <p:sp>
        <p:nvSpPr>
          <p:cNvPr id="337" name="Shape 337"/>
          <p:cNvSpPr/>
          <p:nvPr/>
        </p:nvSpPr>
        <p:spPr>
          <a:xfrm rot="579629">
            <a:off x="5017976" y="519959"/>
            <a:ext cx="3921030" cy="473730"/>
          </a:xfrm>
          <a:custGeom>
            <a:avLst/>
            <a:gdLst/>
            <a:ahLst/>
            <a:cxnLst/>
            <a:rect l="0" t="0" r="0" b="0"/>
            <a:pathLst>
              <a:path w="11227" h="741" extrusionOk="0">
                <a:moveTo>
                  <a:pt x="595" y="12"/>
                </a:moveTo>
                <a:lnTo>
                  <a:pt x="595" y="113"/>
                </a:lnTo>
                <a:lnTo>
                  <a:pt x="683" y="113"/>
                </a:lnTo>
                <a:lnTo>
                  <a:pt x="683" y="12"/>
                </a:lnTo>
                <a:close/>
                <a:moveTo>
                  <a:pt x="11118" y="12"/>
                </a:moveTo>
                <a:lnTo>
                  <a:pt x="11118" y="171"/>
                </a:lnTo>
                <a:lnTo>
                  <a:pt x="11145" y="550"/>
                </a:lnTo>
                <a:lnTo>
                  <a:pt x="11201" y="550"/>
                </a:lnTo>
                <a:lnTo>
                  <a:pt x="11227" y="171"/>
                </a:lnTo>
                <a:lnTo>
                  <a:pt x="11227" y="12"/>
                </a:lnTo>
                <a:close/>
                <a:moveTo>
                  <a:pt x="9923" y="81"/>
                </a:moveTo>
                <a:cubicBezTo>
                  <a:pt x="9971" y="81"/>
                  <a:pt x="10013" y="93"/>
                  <a:pt x="10051" y="117"/>
                </a:cubicBezTo>
                <a:cubicBezTo>
                  <a:pt x="10089" y="141"/>
                  <a:pt x="10118" y="175"/>
                  <a:pt x="10137" y="218"/>
                </a:cubicBezTo>
                <a:cubicBezTo>
                  <a:pt x="10157" y="261"/>
                  <a:pt x="10167" y="312"/>
                  <a:pt x="10167" y="371"/>
                </a:cubicBezTo>
                <a:cubicBezTo>
                  <a:pt x="10167" y="463"/>
                  <a:pt x="10144" y="534"/>
                  <a:pt x="10098" y="584"/>
                </a:cubicBezTo>
                <a:cubicBezTo>
                  <a:pt x="10052" y="634"/>
                  <a:pt x="9993" y="659"/>
                  <a:pt x="9922" y="659"/>
                </a:cubicBezTo>
                <a:cubicBezTo>
                  <a:pt x="9852" y="659"/>
                  <a:pt x="9794" y="634"/>
                  <a:pt x="9747" y="585"/>
                </a:cubicBezTo>
                <a:cubicBezTo>
                  <a:pt x="9701" y="535"/>
                  <a:pt x="9678" y="467"/>
                  <a:pt x="9678" y="381"/>
                </a:cubicBezTo>
                <a:cubicBezTo>
                  <a:pt x="9678" y="273"/>
                  <a:pt x="9702" y="196"/>
                  <a:pt x="9750" y="150"/>
                </a:cubicBezTo>
                <a:cubicBezTo>
                  <a:pt x="9799" y="104"/>
                  <a:pt x="9856" y="81"/>
                  <a:pt x="9923" y="81"/>
                </a:cubicBezTo>
                <a:close/>
                <a:moveTo>
                  <a:pt x="1568" y="270"/>
                </a:moveTo>
                <a:cubicBezTo>
                  <a:pt x="1608" y="270"/>
                  <a:pt x="1642" y="287"/>
                  <a:pt x="1669" y="320"/>
                </a:cubicBezTo>
                <a:cubicBezTo>
                  <a:pt x="1697" y="354"/>
                  <a:pt x="1710" y="406"/>
                  <a:pt x="1710" y="477"/>
                </a:cubicBezTo>
                <a:cubicBezTo>
                  <a:pt x="1710" y="541"/>
                  <a:pt x="1697" y="589"/>
                  <a:pt x="1670" y="620"/>
                </a:cubicBezTo>
                <a:cubicBezTo>
                  <a:pt x="1643" y="652"/>
                  <a:pt x="1611" y="667"/>
                  <a:pt x="1572" y="667"/>
                </a:cubicBezTo>
                <a:cubicBezTo>
                  <a:pt x="1534" y="667"/>
                  <a:pt x="1501" y="651"/>
                  <a:pt x="1473" y="618"/>
                </a:cubicBezTo>
                <a:cubicBezTo>
                  <a:pt x="1445" y="585"/>
                  <a:pt x="1431" y="536"/>
                  <a:pt x="1431" y="469"/>
                </a:cubicBezTo>
                <a:cubicBezTo>
                  <a:pt x="1431" y="401"/>
                  <a:pt x="1444" y="350"/>
                  <a:pt x="1470" y="318"/>
                </a:cubicBezTo>
                <a:cubicBezTo>
                  <a:pt x="1497" y="286"/>
                  <a:pt x="1529" y="270"/>
                  <a:pt x="1568" y="270"/>
                </a:cubicBezTo>
                <a:close/>
                <a:moveTo>
                  <a:pt x="5529" y="270"/>
                </a:moveTo>
                <a:cubicBezTo>
                  <a:pt x="5573" y="270"/>
                  <a:pt x="5609" y="287"/>
                  <a:pt x="5638" y="320"/>
                </a:cubicBezTo>
                <a:cubicBezTo>
                  <a:pt x="5667" y="353"/>
                  <a:pt x="5682" y="402"/>
                  <a:pt x="5682" y="466"/>
                </a:cubicBezTo>
                <a:cubicBezTo>
                  <a:pt x="5682" y="534"/>
                  <a:pt x="5667" y="584"/>
                  <a:pt x="5638" y="618"/>
                </a:cubicBezTo>
                <a:cubicBezTo>
                  <a:pt x="5609" y="651"/>
                  <a:pt x="5573" y="667"/>
                  <a:pt x="5529" y="667"/>
                </a:cubicBezTo>
                <a:cubicBezTo>
                  <a:pt x="5485" y="667"/>
                  <a:pt x="5449" y="651"/>
                  <a:pt x="5420" y="618"/>
                </a:cubicBezTo>
                <a:cubicBezTo>
                  <a:pt x="5391" y="585"/>
                  <a:pt x="5376" y="535"/>
                  <a:pt x="5376" y="469"/>
                </a:cubicBezTo>
                <a:cubicBezTo>
                  <a:pt x="5376" y="402"/>
                  <a:pt x="5391" y="353"/>
                  <a:pt x="5420" y="320"/>
                </a:cubicBezTo>
                <a:cubicBezTo>
                  <a:pt x="5449" y="287"/>
                  <a:pt x="5485" y="270"/>
                  <a:pt x="5529" y="270"/>
                </a:cubicBezTo>
                <a:close/>
                <a:moveTo>
                  <a:pt x="7974" y="270"/>
                </a:moveTo>
                <a:cubicBezTo>
                  <a:pt x="8017" y="270"/>
                  <a:pt x="8054" y="287"/>
                  <a:pt x="8083" y="320"/>
                </a:cubicBezTo>
                <a:cubicBezTo>
                  <a:pt x="8112" y="353"/>
                  <a:pt x="8126" y="402"/>
                  <a:pt x="8126" y="466"/>
                </a:cubicBezTo>
                <a:cubicBezTo>
                  <a:pt x="8126" y="534"/>
                  <a:pt x="8112" y="584"/>
                  <a:pt x="8083" y="618"/>
                </a:cubicBezTo>
                <a:cubicBezTo>
                  <a:pt x="8054" y="651"/>
                  <a:pt x="8018" y="667"/>
                  <a:pt x="7974" y="667"/>
                </a:cubicBezTo>
                <a:cubicBezTo>
                  <a:pt x="7930" y="667"/>
                  <a:pt x="7894" y="651"/>
                  <a:pt x="7865" y="618"/>
                </a:cubicBezTo>
                <a:cubicBezTo>
                  <a:pt x="7836" y="585"/>
                  <a:pt x="7821" y="535"/>
                  <a:pt x="7821" y="469"/>
                </a:cubicBezTo>
                <a:cubicBezTo>
                  <a:pt x="7821" y="402"/>
                  <a:pt x="7836" y="353"/>
                  <a:pt x="7865" y="320"/>
                </a:cubicBezTo>
                <a:cubicBezTo>
                  <a:pt x="7894" y="287"/>
                  <a:pt x="7930" y="270"/>
                  <a:pt x="7974" y="270"/>
                </a:cubicBezTo>
                <a:close/>
                <a:moveTo>
                  <a:pt x="3816" y="468"/>
                </a:moveTo>
                <a:lnTo>
                  <a:pt x="3816" y="500"/>
                </a:lnTo>
                <a:cubicBezTo>
                  <a:pt x="3816" y="539"/>
                  <a:pt x="3811" y="568"/>
                  <a:pt x="3802" y="588"/>
                </a:cubicBezTo>
                <a:cubicBezTo>
                  <a:pt x="3789" y="614"/>
                  <a:pt x="3770" y="634"/>
                  <a:pt x="3744" y="649"/>
                </a:cubicBezTo>
                <a:cubicBezTo>
                  <a:pt x="3717" y="664"/>
                  <a:pt x="3687" y="671"/>
                  <a:pt x="3653" y="671"/>
                </a:cubicBezTo>
                <a:cubicBezTo>
                  <a:pt x="3619" y="671"/>
                  <a:pt x="3593" y="663"/>
                  <a:pt x="3575" y="647"/>
                </a:cubicBezTo>
                <a:cubicBezTo>
                  <a:pt x="3558" y="632"/>
                  <a:pt x="3549" y="612"/>
                  <a:pt x="3549" y="589"/>
                </a:cubicBezTo>
                <a:cubicBezTo>
                  <a:pt x="3549" y="574"/>
                  <a:pt x="3553" y="560"/>
                  <a:pt x="3561" y="547"/>
                </a:cubicBezTo>
                <a:cubicBezTo>
                  <a:pt x="3569" y="535"/>
                  <a:pt x="3581" y="525"/>
                  <a:pt x="3596" y="519"/>
                </a:cubicBezTo>
                <a:cubicBezTo>
                  <a:pt x="3611" y="512"/>
                  <a:pt x="3636" y="506"/>
                  <a:pt x="3672" y="501"/>
                </a:cubicBezTo>
                <a:cubicBezTo>
                  <a:pt x="3736" y="492"/>
                  <a:pt x="3784" y="481"/>
                  <a:pt x="3816" y="468"/>
                </a:cubicBezTo>
                <a:close/>
                <a:moveTo>
                  <a:pt x="0" y="12"/>
                </a:moveTo>
                <a:lnTo>
                  <a:pt x="0" y="728"/>
                </a:lnTo>
                <a:lnTo>
                  <a:pt x="94" y="728"/>
                </a:lnTo>
                <a:lnTo>
                  <a:pt x="94" y="403"/>
                </a:lnTo>
                <a:lnTo>
                  <a:pt x="430" y="403"/>
                </a:lnTo>
                <a:lnTo>
                  <a:pt x="430" y="318"/>
                </a:lnTo>
                <a:lnTo>
                  <a:pt x="94" y="318"/>
                </a:lnTo>
                <a:lnTo>
                  <a:pt x="94" y="97"/>
                </a:lnTo>
                <a:lnTo>
                  <a:pt x="482" y="97"/>
                </a:lnTo>
                <a:lnTo>
                  <a:pt x="482" y="12"/>
                </a:lnTo>
                <a:close/>
                <a:moveTo>
                  <a:pt x="595" y="209"/>
                </a:moveTo>
                <a:lnTo>
                  <a:pt x="595" y="728"/>
                </a:lnTo>
                <a:lnTo>
                  <a:pt x="683" y="728"/>
                </a:lnTo>
                <a:lnTo>
                  <a:pt x="683" y="209"/>
                </a:lnTo>
                <a:close/>
                <a:moveTo>
                  <a:pt x="1061" y="198"/>
                </a:moveTo>
                <a:cubicBezTo>
                  <a:pt x="989" y="198"/>
                  <a:pt x="934" y="226"/>
                  <a:pt x="895" y="283"/>
                </a:cubicBezTo>
                <a:lnTo>
                  <a:pt x="895" y="209"/>
                </a:lnTo>
                <a:lnTo>
                  <a:pt x="816" y="209"/>
                </a:lnTo>
                <a:lnTo>
                  <a:pt x="816" y="728"/>
                </a:lnTo>
                <a:lnTo>
                  <a:pt x="904" y="728"/>
                </a:lnTo>
                <a:lnTo>
                  <a:pt x="904" y="445"/>
                </a:lnTo>
                <a:cubicBezTo>
                  <a:pt x="904" y="378"/>
                  <a:pt x="918" y="333"/>
                  <a:pt x="945" y="310"/>
                </a:cubicBezTo>
                <a:cubicBezTo>
                  <a:pt x="972" y="286"/>
                  <a:pt x="1005" y="274"/>
                  <a:pt x="1042" y="274"/>
                </a:cubicBezTo>
                <a:cubicBezTo>
                  <a:pt x="1065" y="274"/>
                  <a:pt x="1086" y="279"/>
                  <a:pt x="1103" y="290"/>
                </a:cubicBezTo>
                <a:cubicBezTo>
                  <a:pt x="1121" y="300"/>
                  <a:pt x="1133" y="315"/>
                  <a:pt x="1140" y="332"/>
                </a:cubicBezTo>
                <a:cubicBezTo>
                  <a:pt x="1146" y="350"/>
                  <a:pt x="1150" y="377"/>
                  <a:pt x="1150" y="413"/>
                </a:cubicBezTo>
                <a:lnTo>
                  <a:pt x="1150" y="728"/>
                </a:lnTo>
                <a:lnTo>
                  <a:pt x="1238" y="728"/>
                </a:lnTo>
                <a:lnTo>
                  <a:pt x="1238" y="409"/>
                </a:lnTo>
                <a:cubicBezTo>
                  <a:pt x="1238" y="368"/>
                  <a:pt x="1236" y="340"/>
                  <a:pt x="1233" y="324"/>
                </a:cubicBezTo>
                <a:cubicBezTo>
                  <a:pt x="1228" y="299"/>
                  <a:pt x="1219" y="277"/>
                  <a:pt x="1206" y="259"/>
                </a:cubicBezTo>
                <a:cubicBezTo>
                  <a:pt x="1193" y="241"/>
                  <a:pt x="1173" y="226"/>
                  <a:pt x="1147" y="215"/>
                </a:cubicBezTo>
                <a:cubicBezTo>
                  <a:pt x="1120" y="203"/>
                  <a:pt x="1092" y="198"/>
                  <a:pt x="1061" y="198"/>
                </a:cubicBezTo>
                <a:close/>
                <a:moveTo>
                  <a:pt x="2144" y="209"/>
                </a:moveTo>
                <a:lnTo>
                  <a:pt x="2302" y="728"/>
                </a:lnTo>
                <a:lnTo>
                  <a:pt x="2394" y="728"/>
                </a:lnTo>
                <a:lnTo>
                  <a:pt x="2499" y="329"/>
                </a:lnTo>
                <a:lnTo>
                  <a:pt x="2519" y="417"/>
                </a:lnTo>
                <a:lnTo>
                  <a:pt x="2602" y="728"/>
                </a:lnTo>
                <a:lnTo>
                  <a:pt x="2693" y="728"/>
                </a:lnTo>
                <a:lnTo>
                  <a:pt x="2855" y="209"/>
                </a:lnTo>
                <a:lnTo>
                  <a:pt x="2770" y="209"/>
                </a:lnTo>
                <a:lnTo>
                  <a:pt x="2681" y="509"/>
                </a:lnTo>
                <a:lnTo>
                  <a:pt x="2651" y="609"/>
                </a:lnTo>
                <a:lnTo>
                  <a:pt x="2625" y="510"/>
                </a:lnTo>
                <a:lnTo>
                  <a:pt x="2547" y="209"/>
                </a:lnTo>
                <a:lnTo>
                  <a:pt x="2457" y="209"/>
                </a:lnTo>
                <a:lnTo>
                  <a:pt x="2375" y="513"/>
                </a:lnTo>
                <a:cubicBezTo>
                  <a:pt x="2358" y="579"/>
                  <a:pt x="2349" y="615"/>
                  <a:pt x="2348" y="620"/>
                </a:cubicBezTo>
                <a:lnTo>
                  <a:pt x="2317" y="509"/>
                </a:lnTo>
                <a:lnTo>
                  <a:pt x="2234" y="209"/>
                </a:lnTo>
                <a:close/>
                <a:moveTo>
                  <a:pt x="2929" y="12"/>
                </a:moveTo>
                <a:lnTo>
                  <a:pt x="2929" y="728"/>
                </a:lnTo>
                <a:lnTo>
                  <a:pt x="3017" y="728"/>
                </a:lnTo>
                <a:lnTo>
                  <a:pt x="3017" y="444"/>
                </a:lnTo>
                <a:cubicBezTo>
                  <a:pt x="3017" y="404"/>
                  <a:pt x="3021" y="372"/>
                  <a:pt x="3031" y="349"/>
                </a:cubicBezTo>
                <a:cubicBezTo>
                  <a:pt x="3041" y="326"/>
                  <a:pt x="3057" y="307"/>
                  <a:pt x="3080" y="294"/>
                </a:cubicBezTo>
                <a:cubicBezTo>
                  <a:pt x="3103" y="280"/>
                  <a:pt x="3128" y="273"/>
                  <a:pt x="3154" y="273"/>
                </a:cubicBezTo>
                <a:cubicBezTo>
                  <a:pt x="3189" y="273"/>
                  <a:pt x="3216" y="283"/>
                  <a:pt x="3235" y="304"/>
                </a:cubicBezTo>
                <a:cubicBezTo>
                  <a:pt x="3254" y="324"/>
                  <a:pt x="3263" y="355"/>
                  <a:pt x="3263" y="399"/>
                </a:cubicBezTo>
                <a:lnTo>
                  <a:pt x="3263" y="728"/>
                </a:lnTo>
                <a:lnTo>
                  <a:pt x="3351" y="728"/>
                </a:lnTo>
                <a:lnTo>
                  <a:pt x="3351" y="399"/>
                </a:lnTo>
                <a:cubicBezTo>
                  <a:pt x="3351" y="349"/>
                  <a:pt x="3345" y="310"/>
                  <a:pt x="3333" y="283"/>
                </a:cubicBezTo>
                <a:cubicBezTo>
                  <a:pt x="3321" y="256"/>
                  <a:pt x="3300" y="236"/>
                  <a:pt x="3272" y="221"/>
                </a:cubicBezTo>
                <a:cubicBezTo>
                  <a:pt x="3244" y="205"/>
                  <a:pt x="3210" y="198"/>
                  <a:pt x="3172" y="198"/>
                </a:cubicBezTo>
                <a:cubicBezTo>
                  <a:pt x="3109" y="198"/>
                  <a:pt x="3058" y="222"/>
                  <a:pt x="3017" y="269"/>
                </a:cubicBezTo>
                <a:lnTo>
                  <a:pt x="3017" y="12"/>
                </a:lnTo>
                <a:close/>
                <a:moveTo>
                  <a:pt x="4534" y="209"/>
                </a:moveTo>
                <a:lnTo>
                  <a:pt x="4692" y="728"/>
                </a:lnTo>
                <a:lnTo>
                  <a:pt x="4784" y="728"/>
                </a:lnTo>
                <a:lnTo>
                  <a:pt x="4889" y="329"/>
                </a:lnTo>
                <a:lnTo>
                  <a:pt x="4909" y="417"/>
                </a:lnTo>
                <a:lnTo>
                  <a:pt x="4992" y="728"/>
                </a:lnTo>
                <a:lnTo>
                  <a:pt x="5083" y="728"/>
                </a:lnTo>
                <a:lnTo>
                  <a:pt x="5245" y="209"/>
                </a:lnTo>
                <a:lnTo>
                  <a:pt x="5160" y="209"/>
                </a:lnTo>
                <a:lnTo>
                  <a:pt x="5071" y="509"/>
                </a:lnTo>
                <a:lnTo>
                  <a:pt x="5041" y="609"/>
                </a:lnTo>
                <a:lnTo>
                  <a:pt x="5015" y="510"/>
                </a:lnTo>
                <a:lnTo>
                  <a:pt x="4937" y="209"/>
                </a:lnTo>
                <a:lnTo>
                  <a:pt x="4847" y="209"/>
                </a:lnTo>
                <a:lnTo>
                  <a:pt x="4765" y="513"/>
                </a:lnTo>
                <a:cubicBezTo>
                  <a:pt x="4748" y="579"/>
                  <a:pt x="4739" y="615"/>
                  <a:pt x="4738" y="620"/>
                </a:cubicBezTo>
                <a:lnTo>
                  <a:pt x="4707" y="509"/>
                </a:lnTo>
                <a:lnTo>
                  <a:pt x="4625" y="209"/>
                </a:lnTo>
                <a:close/>
                <a:moveTo>
                  <a:pt x="6065" y="198"/>
                </a:moveTo>
                <a:cubicBezTo>
                  <a:pt x="6045" y="198"/>
                  <a:pt x="6026" y="204"/>
                  <a:pt x="6009" y="215"/>
                </a:cubicBezTo>
                <a:cubicBezTo>
                  <a:pt x="5992" y="227"/>
                  <a:pt x="5973" y="251"/>
                  <a:pt x="5953" y="288"/>
                </a:cubicBezTo>
                <a:lnTo>
                  <a:pt x="5953" y="209"/>
                </a:lnTo>
                <a:lnTo>
                  <a:pt x="5874" y="209"/>
                </a:lnTo>
                <a:lnTo>
                  <a:pt x="5874" y="728"/>
                </a:lnTo>
                <a:lnTo>
                  <a:pt x="5962" y="728"/>
                </a:lnTo>
                <a:lnTo>
                  <a:pt x="5962" y="457"/>
                </a:lnTo>
                <a:cubicBezTo>
                  <a:pt x="5962" y="419"/>
                  <a:pt x="5967" y="385"/>
                  <a:pt x="5977" y="354"/>
                </a:cubicBezTo>
                <a:cubicBezTo>
                  <a:pt x="5983" y="333"/>
                  <a:pt x="5994" y="317"/>
                  <a:pt x="6009" y="306"/>
                </a:cubicBezTo>
                <a:cubicBezTo>
                  <a:pt x="6025" y="294"/>
                  <a:pt x="6042" y="289"/>
                  <a:pt x="6061" y="289"/>
                </a:cubicBezTo>
                <a:cubicBezTo>
                  <a:pt x="6083" y="289"/>
                  <a:pt x="6104" y="295"/>
                  <a:pt x="6125" y="308"/>
                </a:cubicBezTo>
                <a:lnTo>
                  <a:pt x="6156" y="226"/>
                </a:lnTo>
                <a:cubicBezTo>
                  <a:pt x="6125" y="207"/>
                  <a:pt x="6095" y="198"/>
                  <a:pt x="6065" y="198"/>
                </a:cubicBezTo>
                <a:close/>
                <a:moveTo>
                  <a:pt x="6208" y="12"/>
                </a:moveTo>
                <a:lnTo>
                  <a:pt x="6208" y="728"/>
                </a:lnTo>
                <a:lnTo>
                  <a:pt x="6296" y="728"/>
                </a:lnTo>
                <a:lnTo>
                  <a:pt x="6296" y="522"/>
                </a:lnTo>
                <a:lnTo>
                  <a:pt x="6358" y="463"/>
                </a:lnTo>
                <a:lnTo>
                  <a:pt x="6530" y="728"/>
                </a:lnTo>
                <a:lnTo>
                  <a:pt x="6638" y="728"/>
                </a:lnTo>
                <a:lnTo>
                  <a:pt x="6420" y="402"/>
                </a:lnTo>
                <a:lnTo>
                  <a:pt x="6618" y="209"/>
                </a:lnTo>
                <a:lnTo>
                  <a:pt x="6504" y="209"/>
                </a:lnTo>
                <a:lnTo>
                  <a:pt x="6296" y="420"/>
                </a:lnTo>
                <a:lnTo>
                  <a:pt x="6296" y="12"/>
                </a:lnTo>
                <a:close/>
                <a:moveTo>
                  <a:pt x="7650" y="0"/>
                </a:moveTo>
                <a:cubicBezTo>
                  <a:pt x="7612" y="0"/>
                  <a:pt x="7582" y="7"/>
                  <a:pt x="7561" y="21"/>
                </a:cubicBezTo>
                <a:cubicBezTo>
                  <a:pt x="7539" y="35"/>
                  <a:pt x="7525" y="54"/>
                  <a:pt x="7516" y="77"/>
                </a:cubicBezTo>
                <a:cubicBezTo>
                  <a:pt x="7510" y="94"/>
                  <a:pt x="7507" y="119"/>
                  <a:pt x="7507" y="154"/>
                </a:cubicBezTo>
                <a:lnTo>
                  <a:pt x="7507" y="209"/>
                </a:lnTo>
                <a:lnTo>
                  <a:pt x="7429" y="209"/>
                </a:lnTo>
                <a:lnTo>
                  <a:pt x="7429" y="278"/>
                </a:lnTo>
                <a:lnTo>
                  <a:pt x="7507" y="278"/>
                </a:lnTo>
                <a:lnTo>
                  <a:pt x="7507" y="728"/>
                </a:lnTo>
                <a:lnTo>
                  <a:pt x="7594" y="728"/>
                </a:lnTo>
                <a:lnTo>
                  <a:pt x="7594" y="278"/>
                </a:lnTo>
                <a:lnTo>
                  <a:pt x="7695" y="278"/>
                </a:lnTo>
                <a:lnTo>
                  <a:pt x="7695" y="209"/>
                </a:lnTo>
                <a:lnTo>
                  <a:pt x="7594" y="209"/>
                </a:lnTo>
                <a:lnTo>
                  <a:pt x="7594" y="162"/>
                </a:lnTo>
                <a:cubicBezTo>
                  <a:pt x="7594" y="130"/>
                  <a:pt x="7600" y="109"/>
                  <a:pt x="7611" y="98"/>
                </a:cubicBezTo>
                <a:cubicBezTo>
                  <a:pt x="7622" y="86"/>
                  <a:pt x="7641" y="81"/>
                  <a:pt x="7667" y="81"/>
                </a:cubicBezTo>
                <a:cubicBezTo>
                  <a:pt x="7684" y="81"/>
                  <a:pt x="7701" y="82"/>
                  <a:pt x="7719" y="85"/>
                </a:cubicBezTo>
                <a:lnTo>
                  <a:pt x="7732" y="9"/>
                </a:lnTo>
                <a:cubicBezTo>
                  <a:pt x="7702" y="3"/>
                  <a:pt x="7675" y="0"/>
                  <a:pt x="7650" y="0"/>
                </a:cubicBezTo>
                <a:close/>
                <a:moveTo>
                  <a:pt x="8510" y="198"/>
                </a:moveTo>
                <a:cubicBezTo>
                  <a:pt x="8490" y="198"/>
                  <a:pt x="8471" y="204"/>
                  <a:pt x="8454" y="215"/>
                </a:cubicBezTo>
                <a:cubicBezTo>
                  <a:pt x="8437" y="227"/>
                  <a:pt x="8418" y="251"/>
                  <a:pt x="8398" y="288"/>
                </a:cubicBezTo>
                <a:lnTo>
                  <a:pt x="8398" y="209"/>
                </a:lnTo>
                <a:lnTo>
                  <a:pt x="8319" y="209"/>
                </a:lnTo>
                <a:lnTo>
                  <a:pt x="8319" y="728"/>
                </a:lnTo>
                <a:lnTo>
                  <a:pt x="8407" y="728"/>
                </a:lnTo>
                <a:lnTo>
                  <a:pt x="8407" y="457"/>
                </a:lnTo>
                <a:cubicBezTo>
                  <a:pt x="8407" y="419"/>
                  <a:pt x="8412" y="385"/>
                  <a:pt x="8421" y="354"/>
                </a:cubicBezTo>
                <a:cubicBezTo>
                  <a:pt x="8428" y="333"/>
                  <a:pt x="8439" y="317"/>
                  <a:pt x="8454" y="306"/>
                </a:cubicBezTo>
                <a:cubicBezTo>
                  <a:pt x="8469" y="294"/>
                  <a:pt x="8487" y="289"/>
                  <a:pt x="8506" y="289"/>
                </a:cubicBezTo>
                <a:cubicBezTo>
                  <a:pt x="8527" y="289"/>
                  <a:pt x="8549" y="295"/>
                  <a:pt x="8570" y="308"/>
                </a:cubicBezTo>
                <a:lnTo>
                  <a:pt x="8601" y="226"/>
                </a:lnTo>
                <a:cubicBezTo>
                  <a:pt x="8570" y="207"/>
                  <a:pt x="8540" y="198"/>
                  <a:pt x="8510" y="198"/>
                </a:cubicBezTo>
                <a:close/>
                <a:moveTo>
                  <a:pt x="8868" y="12"/>
                </a:moveTo>
                <a:lnTo>
                  <a:pt x="9144" y="425"/>
                </a:lnTo>
                <a:lnTo>
                  <a:pt x="9144" y="728"/>
                </a:lnTo>
                <a:lnTo>
                  <a:pt x="9238" y="728"/>
                </a:lnTo>
                <a:lnTo>
                  <a:pt x="9238" y="425"/>
                </a:lnTo>
                <a:lnTo>
                  <a:pt x="9524" y="12"/>
                </a:lnTo>
                <a:lnTo>
                  <a:pt x="9414" y="12"/>
                </a:lnTo>
                <a:lnTo>
                  <a:pt x="9275" y="223"/>
                </a:lnTo>
                <a:cubicBezTo>
                  <a:pt x="9244" y="270"/>
                  <a:pt x="9218" y="312"/>
                  <a:pt x="9197" y="349"/>
                </a:cubicBezTo>
                <a:cubicBezTo>
                  <a:pt x="9174" y="309"/>
                  <a:pt x="9150" y="268"/>
                  <a:pt x="9124" y="228"/>
                </a:cubicBezTo>
                <a:lnTo>
                  <a:pt x="8983" y="12"/>
                </a:lnTo>
                <a:close/>
                <a:moveTo>
                  <a:pt x="11122" y="628"/>
                </a:moveTo>
                <a:lnTo>
                  <a:pt x="11122" y="728"/>
                </a:lnTo>
                <a:lnTo>
                  <a:pt x="11223" y="728"/>
                </a:lnTo>
                <a:lnTo>
                  <a:pt x="11223" y="628"/>
                </a:lnTo>
                <a:close/>
                <a:moveTo>
                  <a:pt x="4145" y="28"/>
                </a:moveTo>
                <a:lnTo>
                  <a:pt x="4057" y="81"/>
                </a:lnTo>
                <a:lnTo>
                  <a:pt x="4057" y="209"/>
                </a:lnTo>
                <a:lnTo>
                  <a:pt x="3993" y="209"/>
                </a:lnTo>
                <a:lnTo>
                  <a:pt x="3993" y="278"/>
                </a:lnTo>
                <a:lnTo>
                  <a:pt x="4057" y="278"/>
                </a:lnTo>
                <a:lnTo>
                  <a:pt x="4057" y="576"/>
                </a:lnTo>
                <a:cubicBezTo>
                  <a:pt x="4057" y="629"/>
                  <a:pt x="4061" y="664"/>
                  <a:pt x="4068" y="680"/>
                </a:cubicBezTo>
                <a:cubicBezTo>
                  <a:pt x="4075" y="696"/>
                  <a:pt x="4087" y="710"/>
                  <a:pt x="4105" y="720"/>
                </a:cubicBezTo>
                <a:cubicBezTo>
                  <a:pt x="4123" y="730"/>
                  <a:pt x="4147" y="735"/>
                  <a:pt x="4179" y="735"/>
                </a:cubicBezTo>
                <a:cubicBezTo>
                  <a:pt x="4199" y="735"/>
                  <a:pt x="4221" y="732"/>
                  <a:pt x="4246" y="727"/>
                </a:cubicBezTo>
                <a:lnTo>
                  <a:pt x="4233" y="649"/>
                </a:lnTo>
                <a:cubicBezTo>
                  <a:pt x="4217" y="652"/>
                  <a:pt x="4204" y="653"/>
                  <a:pt x="4194" y="653"/>
                </a:cubicBezTo>
                <a:cubicBezTo>
                  <a:pt x="4181" y="653"/>
                  <a:pt x="4171" y="651"/>
                  <a:pt x="4164" y="646"/>
                </a:cubicBezTo>
                <a:cubicBezTo>
                  <a:pt x="4157" y="642"/>
                  <a:pt x="4152" y="637"/>
                  <a:pt x="4149" y="629"/>
                </a:cubicBezTo>
                <a:cubicBezTo>
                  <a:pt x="4146" y="622"/>
                  <a:pt x="4145" y="606"/>
                  <a:pt x="4145" y="581"/>
                </a:cubicBezTo>
                <a:lnTo>
                  <a:pt x="4145" y="278"/>
                </a:lnTo>
                <a:lnTo>
                  <a:pt x="4233" y="278"/>
                </a:lnTo>
                <a:lnTo>
                  <a:pt x="4233" y="209"/>
                </a:lnTo>
                <a:lnTo>
                  <a:pt x="4145" y="209"/>
                </a:lnTo>
                <a:lnTo>
                  <a:pt x="4145" y="28"/>
                </a:lnTo>
                <a:close/>
                <a:moveTo>
                  <a:pt x="1703" y="12"/>
                </a:moveTo>
                <a:lnTo>
                  <a:pt x="1703" y="269"/>
                </a:lnTo>
                <a:cubicBezTo>
                  <a:pt x="1688" y="248"/>
                  <a:pt x="1668" y="231"/>
                  <a:pt x="1644" y="218"/>
                </a:cubicBezTo>
                <a:cubicBezTo>
                  <a:pt x="1619" y="204"/>
                  <a:pt x="1591" y="198"/>
                  <a:pt x="1560" y="198"/>
                </a:cubicBezTo>
                <a:cubicBezTo>
                  <a:pt x="1517" y="198"/>
                  <a:pt x="1479" y="209"/>
                  <a:pt x="1444" y="231"/>
                </a:cubicBezTo>
                <a:cubicBezTo>
                  <a:pt x="1410" y="254"/>
                  <a:pt x="1384" y="286"/>
                  <a:pt x="1367" y="328"/>
                </a:cubicBezTo>
                <a:cubicBezTo>
                  <a:pt x="1349" y="371"/>
                  <a:pt x="1341" y="417"/>
                  <a:pt x="1341" y="469"/>
                </a:cubicBezTo>
                <a:cubicBezTo>
                  <a:pt x="1341" y="522"/>
                  <a:pt x="1350" y="569"/>
                  <a:pt x="1369" y="610"/>
                </a:cubicBezTo>
                <a:cubicBezTo>
                  <a:pt x="1388" y="651"/>
                  <a:pt x="1415" y="683"/>
                  <a:pt x="1450" y="706"/>
                </a:cubicBezTo>
                <a:cubicBezTo>
                  <a:pt x="1485" y="728"/>
                  <a:pt x="1523" y="740"/>
                  <a:pt x="1564" y="740"/>
                </a:cubicBezTo>
                <a:cubicBezTo>
                  <a:pt x="1628" y="740"/>
                  <a:pt x="1676" y="714"/>
                  <a:pt x="1709" y="663"/>
                </a:cubicBezTo>
                <a:lnTo>
                  <a:pt x="1709" y="728"/>
                </a:lnTo>
                <a:lnTo>
                  <a:pt x="1791" y="728"/>
                </a:lnTo>
                <a:lnTo>
                  <a:pt x="1791" y="12"/>
                </a:lnTo>
                <a:close/>
                <a:moveTo>
                  <a:pt x="3704" y="198"/>
                </a:moveTo>
                <a:cubicBezTo>
                  <a:pt x="3659" y="198"/>
                  <a:pt x="3620" y="204"/>
                  <a:pt x="3586" y="216"/>
                </a:cubicBezTo>
                <a:cubicBezTo>
                  <a:pt x="3553" y="228"/>
                  <a:pt x="3527" y="246"/>
                  <a:pt x="3509" y="268"/>
                </a:cubicBezTo>
                <a:cubicBezTo>
                  <a:pt x="3491" y="291"/>
                  <a:pt x="3478" y="321"/>
                  <a:pt x="3470" y="357"/>
                </a:cubicBezTo>
                <a:lnTo>
                  <a:pt x="3556" y="369"/>
                </a:lnTo>
                <a:cubicBezTo>
                  <a:pt x="3566" y="332"/>
                  <a:pt x="3580" y="307"/>
                  <a:pt x="3600" y="292"/>
                </a:cubicBezTo>
                <a:cubicBezTo>
                  <a:pt x="3620" y="278"/>
                  <a:pt x="3650" y="270"/>
                  <a:pt x="3691" y="270"/>
                </a:cubicBezTo>
                <a:cubicBezTo>
                  <a:pt x="3736" y="270"/>
                  <a:pt x="3769" y="280"/>
                  <a:pt x="3791" y="300"/>
                </a:cubicBezTo>
                <a:cubicBezTo>
                  <a:pt x="3808" y="315"/>
                  <a:pt x="3816" y="340"/>
                  <a:pt x="3816" y="376"/>
                </a:cubicBezTo>
                <a:cubicBezTo>
                  <a:pt x="3816" y="379"/>
                  <a:pt x="3816" y="387"/>
                  <a:pt x="3816" y="399"/>
                </a:cubicBezTo>
                <a:cubicBezTo>
                  <a:pt x="3782" y="411"/>
                  <a:pt x="3730" y="421"/>
                  <a:pt x="3659" y="429"/>
                </a:cubicBezTo>
                <a:cubicBezTo>
                  <a:pt x="3624" y="433"/>
                  <a:pt x="3598" y="438"/>
                  <a:pt x="3581" y="442"/>
                </a:cubicBezTo>
                <a:cubicBezTo>
                  <a:pt x="3558" y="449"/>
                  <a:pt x="3537" y="458"/>
                  <a:pt x="3518" y="471"/>
                </a:cubicBezTo>
                <a:cubicBezTo>
                  <a:pt x="3499" y="484"/>
                  <a:pt x="3484" y="501"/>
                  <a:pt x="3472" y="522"/>
                </a:cubicBezTo>
                <a:cubicBezTo>
                  <a:pt x="3461" y="543"/>
                  <a:pt x="3455" y="566"/>
                  <a:pt x="3455" y="591"/>
                </a:cubicBezTo>
                <a:cubicBezTo>
                  <a:pt x="3455" y="635"/>
                  <a:pt x="3470" y="670"/>
                  <a:pt x="3501" y="698"/>
                </a:cubicBezTo>
                <a:cubicBezTo>
                  <a:pt x="3532" y="726"/>
                  <a:pt x="3575" y="740"/>
                  <a:pt x="3632" y="740"/>
                </a:cubicBezTo>
                <a:cubicBezTo>
                  <a:pt x="3667" y="740"/>
                  <a:pt x="3699" y="734"/>
                  <a:pt x="3729" y="723"/>
                </a:cubicBezTo>
                <a:cubicBezTo>
                  <a:pt x="3759" y="711"/>
                  <a:pt x="3791" y="692"/>
                  <a:pt x="3823" y="664"/>
                </a:cubicBezTo>
                <a:cubicBezTo>
                  <a:pt x="3826" y="688"/>
                  <a:pt x="3832" y="710"/>
                  <a:pt x="3841" y="728"/>
                </a:cubicBezTo>
                <a:lnTo>
                  <a:pt x="3933" y="728"/>
                </a:lnTo>
                <a:cubicBezTo>
                  <a:pt x="3922" y="708"/>
                  <a:pt x="3914" y="687"/>
                  <a:pt x="3910" y="666"/>
                </a:cubicBezTo>
                <a:cubicBezTo>
                  <a:pt x="3907" y="644"/>
                  <a:pt x="3905" y="592"/>
                  <a:pt x="3905" y="511"/>
                </a:cubicBezTo>
                <a:lnTo>
                  <a:pt x="3905" y="394"/>
                </a:lnTo>
                <a:cubicBezTo>
                  <a:pt x="3905" y="354"/>
                  <a:pt x="3903" y="327"/>
                  <a:pt x="3900" y="312"/>
                </a:cubicBezTo>
                <a:cubicBezTo>
                  <a:pt x="3895" y="288"/>
                  <a:pt x="3886" y="268"/>
                  <a:pt x="3873" y="253"/>
                </a:cubicBezTo>
                <a:cubicBezTo>
                  <a:pt x="3860" y="237"/>
                  <a:pt x="3840" y="224"/>
                  <a:pt x="3812" y="213"/>
                </a:cubicBezTo>
                <a:cubicBezTo>
                  <a:pt x="3784" y="203"/>
                  <a:pt x="3748" y="198"/>
                  <a:pt x="3704" y="198"/>
                </a:cubicBezTo>
                <a:close/>
                <a:moveTo>
                  <a:pt x="5529" y="198"/>
                </a:moveTo>
                <a:cubicBezTo>
                  <a:pt x="5465" y="198"/>
                  <a:pt x="5411" y="217"/>
                  <a:pt x="5366" y="255"/>
                </a:cubicBezTo>
                <a:cubicBezTo>
                  <a:pt x="5313" y="302"/>
                  <a:pt x="5286" y="373"/>
                  <a:pt x="5286" y="469"/>
                </a:cubicBezTo>
                <a:cubicBezTo>
                  <a:pt x="5286" y="556"/>
                  <a:pt x="5308" y="623"/>
                  <a:pt x="5353" y="670"/>
                </a:cubicBezTo>
                <a:cubicBezTo>
                  <a:pt x="5398" y="716"/>
                  <a:pt x="5457" y="740"/>
                  <a:pt x="5529" y="740"/>
                </a:cubicBezTo>
                <a:cubicBezTo>
                  <a:pt x="5575" y="740"/>
                  <a:pt x="5616" y="729"/>
                  <a:pt x="5654" y="708"/>
                </a:cubicBezTo>
                <a:cubicBezTo>
                  <a:pt x="5693" y="687"/>
                  <a:pt x="5722" y="657"/>
                  <a:pt x="5742" y="619"/>
                </a:cubicBezTo>
                <a:cubicBezTo>
                  <a:pt x="5762" y="581"/>
                  <a:pt x="5772" y="528"/>
                  <a:pt x="5772" y="461"/>
                </a:cubicBezTo>
                <a:cubicBezTo>
                  <a:pt x="5772" y="379"/>
                  <a:pt x="5749" y="315"/>
                  <a:pt x="5704" y="268"/>
                </a:cubicBezTo>
                <a:cubicBezTo>
                  <a:pt x="5659" y="221"/>
                  <a:pt x="5601" y="198"/>
                  <a:pt x="5529" y="198"/>
                </a:cubicBezTo>
                <a:close/>
                <a:moveTo>
                  <a:pt x="6878" y="198"/>
                </a:moveTo>
                <a:cubicBezTo>
                  <a:pt x="6851" y="198"/>
                  <a:pt x="6826" y="201"/>
                  <a:pt x="6802" y="208"/>
                </a:cubicBezTo>
                <a:cubicBezTo>
                  <a:pt x="6779" y="215"/>
                  <a:pt x="6760" y="224"/>
                  <a:pt x="6747" y="234"/>
                </a:cubicBezTo>
                <a:cubicBezTo>
                  <a:pt x="6728" y="247"/>
                  <a:pt x="6714" y="263"/>
                  <a:pt x="6703" y="283"/>
                </a:cubicBezTo>
                <a:cubicBezTo>
                  <a:pt x="6693" y="303"/>
                  <a:pt x="6687" y="324"/>
                  <a:pt x="6687" y="347"/>
                </a:cubicBezTo>
                <a:cubicBezTo>
                  <a:pt x="6687" y="373"/>
                  <a:pt x="6694" y="396"/>
                  <a:pt x="6707" y="417"/>
                </a:cubicBezTo>
                <a:cubicBezTo>
                  <a:pt x="6720" y="438"/>
                  <a:pt x="6738" y="454"/>
                  <a:pt x="6763" y="466"/>
                </a:cubicBezTo>
                <a:cubicBezTo>
                  <a:pt x="6788" y="478"/>
                  <a:pt x="6833" y="492"/>
                  <a:pt x="6897" y="508"/>
                </a:cubicBezTo>
                <a:cubicBezTo>
                  <a:pt x="6945" y="520"/>
                  <a:pt x="6975" y="530"/>
                  <a:pt x="6987" y="538"/>
                </a:cubicBezTo>
                <a:cubicBezTo>
                  <a:pt x="7005" y="549"/>
                  <a:pt x="7013" y="565"/>
                  <a:pt x="7013" y="585"/>
                </a:cubicBezTo>
                <a:cubicBezTo>
                  <a:pt x="7013" y="607"/>
                  <a:pt x="7003" y="626"/>
                  <a:pt x="6984" y="643"/>
                </a:cubicBezTo>
                <a:cubicBezTo>
                  <a:pt x="6964" y="659"/>
                  <a:pt x="6934" y="667"/>
                  <a:pt x="6894" y="667"/>
                </a:cubicBezTo>
                <a:cubicBezTo>
                  <a:pt x="6854" y="667"/>
                  <a:pt x="6823" y="658"/>
                  <a:pt x="6800" y="640"/>
                </a:cubicBezTo>
                <a:cubicBezTo>
                  <a:pt x="6778" y="621"/>
                  <a:pt x="6765" y="594"/>
                  <a:pt x="6760" y="560"/>
                </a:cubicBezTo>
                <a:lnTo>
                  <a:pt x="6673" y="573"/>
                </a:lnTo>
                <a:cubicBezTo>
                  <a:pt x="6683" y="628"/>
                  <a:pt x="6705" y="670"/>
                  <a:pt x="6740" y="698"/>
                </a:cubicBezTo>
                <a:cubicBezTo>
                  <a:pt x="6776" y="726"/>
                  <a:pt x="6827" y="740"/>
                  <a:pt x="6895" y="740"/>
                </a:cubicBezTo>
                <a:cubicBezTo>
                  <a:pt x="6935" y="740"/>
                  <a:pt x="6972" y="733"/>
                  <a:pt x="7004" y="719"/>
                </a:cubicBezTo>
                <a:cubicBezTo>
                  <a:pt x="7036" y="704"/>
                  <a:pt x="7061" y="684"/>
                  <a:pt x="7078" y="659"/>
                </a:cubicBezTo>
                <a:cubicBezTo>
                  <a:pt x="7095" y="633"/>
                  <a:pt x="7104" y="605"/>
                  <a:pt x="7104" y="576"/>
                </a:cubicBezTo>
                <a:cubicBezTo>
                  <a:pt x="7104" y="546"/>
                  <a:pt x="7097" y="521"/>
                  <a:pt x="7083" y="500"/>
                </a:cubicBezTo>
                <a:cubicBezTo>
                  <a:pt x="7069" y="480"/>
                  <a:pt x="7049" y="465"/>
                  <a:pt x="7025" y="454"/>
                </a:cubicBezTo>
                <a:cubicBezTo>
                  <a:pt x="7000" y="444"/>
                  <a:pt x="6957" y="430"/>
                  <a:pt x="6895" y="414"/>
                </a:cubicBezTo>
                <a:cubicBezTo>
                  <a:pt x="6852" y="402"/>
                  <a:pt x="6826" y="394"/>
                  <a:pt x="6817" y="391"/>
                </a:cubicBezTo>
                <a:cubicBezTo>
                  <a:pt x="6802" y="385"/>
                  <a:pt x="6790" y="377"/>
                  <a:pt x="6783" y="368"/>
                </a:cubicBezTo>
                <a:cubicBezTo>
                  <a:pt x="6776" y="359"/>
                  <a:pt x="6772" y="348"/>
                  <a:pt x="6772" y="337"/>
                </a:cubicBezTo>
                <a:cubicBezTo>
                  <a:pt x="6772" y="319"/>
                  <a:pt x="6781" y="303"/>
                  <a:pt x="6798" y="290"/>
                </a:cubicBezTo>
                <a:cubicBezTo>
                  <a:pt x="6816" y="277"/>
                  <a:pt x="6844" y="270"/>
                  <a:pt x="6885" y="270"/>
                </a:cubicBezTo>
                <a:cubicBezTo>
                  <a:pt x="6919" y="270"/>
                  <a:pt x="6945" y="277"/>
                  <a:pt x="6964" y="292"/>
                </a:cubicBezTo>
                <a:cubicBezTo>
                  <a:pt x="6983" y="307"/>
                  <a:pt x="6994" y="328"/>
                  <a:pt x="6998" y="355"/>
                </a:cubicBezTo>
                <a:lnTo>
                  <a:pt x="7084" y="343"/>
                </a:lnTo>
                <a:cubicBezTo>
                  <a:pt x="7078" y="310"/>
                  <a:pt x="7068" y="283"/>
                  <a:pt x="7054" y="263"/>
                </a:cubicBezTo>
                <a:cubicBezTo>
                  <a:pt x="7039" y="243"/>
                  <a:pt x="7016" y="227"/>
                  <a:pt x="6986" y="215"/>
                </a:cubicBezTo>
                <a:cubicBezTo>
                  <a:pt x="6955" y="204"/>
                  <a:pt x="6919" y="198"/>
                  <a:pt x="6878" y="198"/>
                </a:cubicBezTo>
                <a:close/>
                <a:moveTo>
                  <a:pt x="7974" y="198"/>
                </a:moveTo>
                <a:cubicBezTo>
                  <a:pt x="7910" y="198"/>
                  <a:pt x="7856" y="217"/>
                  <a:pt x="7811" y="255"/>
                </a:cubicBezTo>
                <a:cubicBezTo>
                  <a:pt x="7758" y="302"/>
                  <a:pt x="7731" y="373"/>
                  <a:pt x="7731" y="469"/>
                </a:cubicBezTo>
                <a:cubicBezTo>
                  <a:pt x="7731" y="556"/>
                  <a:pt x="7753" y="623"/>
                  <a:pt x="7798" y="670"/>
                </a:cubicBezTo>
                <a:cubicBezTo>
                  <a:pt x="7843" y="716"/>
                  <a:pt x="7902" y="740"/>
                  <a:pt x="7974" y="740"/>
                </a:cubicBezTo>
                <a:cubicBezTo>
                  <a:pt x="8019" y="740"/>
                  <a:pt x="8061" y="729"/>
                  <a:pt x="8099" y="708"/>
                </a:cubicBezTo>
                <a:cubicBezTo>
                  <a:pt x="8138" y="687"/>
                  <a:pt x="8167" y="657"/>
                  <a:pt x="8187" y="619"/>
                </a:cubicBezTo>
                <a:cubicBezTo>
                  <a:pt x="8207" y="581"/>
                  <a:pt x="8217" y="528"/>
                  <a:pt x="8217" y="461"/>
                </a:cubicBezTo>
                <a:cubicBezTo>
                  <a:pt x="8217" y="379"/>
                  <a:pt x="8194" y="315"/>
                  <a:pt x="8149" y="268"/>
                </a:cubicBezTo>
                <a:cubicBezTo>
                  <a:pt x="8104" y="221"/>
                  <a:pt x="8045" y="198"/>
                  <a:pt x="7974" y="198"/>
                </a:cubicBezTo>
                <a:close/>
                <a:moveTo>
                  <a:pt x="9923" y="0"/>
                </a:moveTo>
                <a:cubicBezTo>
                  <a:pt x="9822" y="0"/>
                  <a:pt x="9740" y="33"/>
                  <a:pt x="9676" y="100"/>
                </a:cubicBezTo>
                <a:cubicBezTo>
                  <a:pt x="9612" y="168"/>
                  <a:pt x="9580" y="261"/>
                  <a:pt x="9580" y="379"/>
                </a:cubicBezTo>
                <a:cubicBezTo>
                  <a:pt x="9580" y="442"/>
                  <a:pt x="9594" y="502"/>
                  <a:pt x="9621" y="558"/>
                </a:cubicBezTo>
                <a:cubicBezTo>
                  <a:pt x="9648" y="614"/>
                  <a:pt x="9689" y="659"/>
                  <a:pt x="9742" y="691"/>
                </a:cubicBezTo>
                <a:cubicBezTo>
                  <a:pt x="9795" y="724"/>
                  <a:pt x="9855" y="740"/>
                  <a:pt x="9922" y="740"/>
                </a:cubicBezTo>
                <a:cubicBezTo>
                  <a:pt x="9985" y="740"/>
                  <a:pt x="10042" y="726"/>
                  <a:pt x="10096" y="696"/>
                </a:cubicBezTo>
                <a:cubicBezTo>
                  <a:pt x="10150" y="667"/>
                  <a:pt x="10191" y="623"/>
                  <a:pt x="10221" y="566"/>
                </a:cubicBezTo>
                <a:cubicBezTo>
                  <a:pt x="10250" y="509"/>
                  <a:pt x="10265" y="444"/>
                  <a:pt x="10265" y="371"/>
                </a:cubicBezTo>
                <a:cubicBezTo>
                  <a:pt x="10265" y="299"/>
                  <a:pt x="10251" y="235"/>
                  <a:pt x="10223" y="179"/>
                </a:cubicBezTo>
                <a:cubicBezTo>
                  <a:pt x="10195" y="122"/>
                  <a:pt x="10155" y="78"/>
                  <a:pt x="10102" y="47"/>
                </a:cubicBezTo>
                <a:cubicBezTo>
                  <a:pt x="10048" y="15"/>
                  <a:pt x="9989" y="0"/>
                  <a:pt x="9923" y="0"/>
                </a:cubicBezTo>
                <a:close/>
                <a:moveTo>
                  <a:pt x="10388" y="12"/>
                </a:moveTo>
                <a:lnTo>
                  <a:pt x="10388" y="426"/>
                </a:lnTo>
                <a:cubicBezTo>
                  <a:pt x="10388" y="502"/>
                  <a:pt x="10397" y="561"/>
                  <a:pt x="10416" y="605"/>
                </a:cubicBezTo>
                <a:cubicBezTo>
                  <a:pt x="10434" y="649"/>
                  <a:pt x="10464" y="682"/>
                  <a:pt x="10507" y="706"/>
                </a:cubicBezTo>
                <a:cubicBezTo>
                  <a:pt x="10549" y="729"/>
                  <a:pt x="10604" y="740"/>
                  <a:pt x="10671" y="740"/>
                </a:cubicBezTo>
                <a:cubicBezTo>
                  <a:pt x="10740" y="740"/>
                  <a:pt x="10796" y="727"/>
                  <a:pt x="10839" y="701"/>
                </a:cubicBezTo>
                <a:cubicBezTo>
                  <a:pt x="10881" y="674"/>
                  <a:pt x="10910" y="639"/>
                  <a:pt x="10927" y="597"/>
                </a:cubicBezTo>
                <a:cubicBezTo>
                  <a:pt x="10943" y="555"/>
                  <a:pt x="10951" y="498"/>
                  <a:pt x="10951" y="426"/>
                </a:cubicBezTo>
                <a:lnTo>
                  <a:pt x="10951" y="12"/>
                </a:lnTo>
                <a:lnTo>
                  <a:pt x="10856" y="12"/>
                </a:lnTo>
                <a:lnTo>
                  <a:pt x="10856" y="425"/>
                </a:lnTo>
                <a:cubicBezTo>
                  <a:pt x="10856" y="515"/>
                  <a:pt x="10842" y="576"/>
                  <a:pt x="10812" y="607"/>
                </a:cubicBezTo>
                <a:cubicBezTo>
                  <a:pt x="10782" y="639"/>
                  <a:pt x="10733" y="655"/>
                  <a:pt x="10663" y="655"/>
                </a:cubicBezTo>
                <a:cubicBezTo>
                  <a:pt x="10622" y="655"/>
                  <a:pt x="10588" y="647"/>
                  <a:pt x="10560" y="631"/>
                </a:cubicBezTo>
                <a:cubicBezTo>
                  <a:pt x="10532" y="615"/>
                  <a:pt x="10512" y="592"/>
                  <a:pt x="10500" y="563"/>
                </a:cubicBezTo>
                <a:cubicBezTo>
                  <a:pt x="10489" y="533"/>
                  <a:pt x="10483" y="487"/>
                  <a:pt x="10483" y="425"/>
                </a:cubicBezTo>
                <a:lnTo>
                  <a:pt x="10483" y="12"/>
                </a:lnTo>
                <a:close/>
              </a:path>
            </a:pathLst>
          </a:custGeom>
          <a:solidFill>
            <a:schemeClr val="lt2"/>
          </a:solidFill>
          <a:ln w="19050" cap="flat">
            <a:solidFill>
              <a:schemeClr val="dk2"/>
            </a:solidFill>
            <a:prstDash val="solid"/>
            <a:round/>
            <a:headEnd type="none" w="med" len="med"/>
            <a:tailEnd type="none" w="med" len="med"/>
          </a:ln>
        </p:spPr>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50"/>
            <a:ext cx="4887899" cy="1143000"/>
          </a:xfrm>
          <a:prstGeom prst="rect">
            <a:avLst/>
          </a:prstGeom>
        </p:spPr>
        <p:txBody>
          <a:bodyPr lIns="91425" tIns="91425" rIns="91425" bIns="91425" anchor="b" anchorCtr="0">
            <a:noAutofit/>
          </a:bodyPr>
          <a:lstStyle/>
          <a:p>
            <a:pPr lvl="0" rtl="0">
              <a:spcBef>
                <a:spcPts val="0"/>
              </a:spcBef>
              <a:buNone/>
            </a:pPr>
            <a:r>
              <a:rPr lang="en"/>
              <a:t>Planners &amp; Agendas</a:t>
            </a:r>
          </a:p>
        </p:txBody>
      </p:sp>
      <p:sp>
        <p:nvSpPr>
          <p:cNvPr id="343" name="Shape 343"/>
          <p:cNvSpPr txBox="1">
            <a:spLocks noGrp="1"/>
          </p:cNvSpPr>
          <p:nvPr>
            <p:ph type="body" idx="1"/>
          </p:nvPr>
        </p:nvSpPr>
        <p:spPr>
          <a:xfrm>
            <a:off x="457200" y="1631950"/>
            <a:ext cx="8229600" cy="4967700"/>
          </a:xfrm>
          <a:prstGeom prst="rect">
            <a:avLst/>
          </a:prstGeom>
        </p:spPr>
        <p:txBody>
          <a:bodyPr lIns="91425" tIns="91425" rIns="91425" bIns="91425" anchor="t" anchorCtr="0">
            <a:noAutofit/>
          </a:bodyPr>
          <a:lstStyle/>
          <a:p>
            <a:pPr marL="596900" lvl="0" indent="-381000" rtl="0">
              <a:lnSpc>
                <a:spcPct val="115000"/>
              </a:lnSpc>
              <a:spcBef>
                <a:spcPts val="0"/>
              </a:spcBef>
              <a:buClr>
                <a:srgbClr val="000000"/>
              </a:buClr>
              <a:buSzPct val="100000"/>
              <a:buFont typeface="Arial"/>
              <a:buChar char="●"/>
            </a:pPr>
            <a:r>
              <a:rPr lang="en" sz="2400" u="sng">
                <a:solidFill>
                  <a:srgbClr val="1155CC"/>
                </a:solidFill>
                <a:hlinkClick r:id="rId3"/>
              </a:rPr>
              <a:t>Evernote</a:t>
            </a:r>
            <a:r>
              <a:rPr lang="en" sz="2400">
                <a:solidFill>
                  <a:srgbClr val="222222"/>
                </a:solidFill>
              </a:rPr>
              <a:t> - organizes your notes, files, web clips, webpages, videos and images. Sync to every device you use.</a:t>
            </a:r>
          </a:p>
          <a:p>
            <a:pPr lvl="0" rtl="0">
              <a:lnSpc>
                <a:spcPct val="115000"/>
              </a:lnSpc>
              <a:spcBef>
                <a:spcPts val="0"/>
              </a:spcBef>
              <a:buNone/>
            </a:pPr>
            <a:endParaRPr sz="2400">
              <a:solidFill>
                <a:srgbClr val="222222"/>
              </a:solidFill>
            </a:endParaRPr>
          </a:p>
          <a:p>
            <a:pPr marL="596900" lvl="0" indent="-381000" rtl="0">
              <a:lnSpc>
                <a:spcPct val="115000"/>
              </a:lnSpc>
              <a:spcBef>
                <a:spcPts val="0"/>
              </a:spcBef>
              <a:buClr>
                <a:srgbClr val="000000"/>
              </a:buClr>
              <a:buSzPct val="100000"/>
              <a:buFont typeface="Arial"/>
              <a:buChar char="●"/>
            </a:pPr>
            <a:r>
              <a:rPr lang="en" sz="2400" u="sng">
                <a:solidFill>
                  <a:srgbClr val="1155CC"/>
                </a:solidFill>
                <a:hlinkClick r:id="rId4"/>
              </a:rPr>
              <a:t>Soshiku</a:t>
            </a:r>
            <a:r>
              <a:rPr lang="en" sz="2400">
                <a:solidFill>
                  <a:srgbClr val="222222"/>
                </a:solidFill>
              </a:rPr>
              <a:t> - Enter assignments, quickly see overdue and upcoming assignments, organize by course or due date, save notes, attach files, share messages and collaborate with group partners on class projects. Get text messages when due dates are coming up. Easily add assignments from your phone.</a:t>
            </a:r>
          </a:p>
        </p:txBody>
      </p:sp>
      <p:sp>
        <p:nvSpPr>
          <p:cNvPr id="344" name="Shape 344"/>
          <p:cNvSpPr/>
          <p:nvPr/>
        </p:nvSpPr>
        <p:spPr>
          <a:xfrm rot="579629">
            <a:off x="5017976" y="519959"/>
            <a:ext cx="3921030" cy="473730"/>
          </a:xfrm>
          <a:custGeom>
            <a:avLst/>
            <a:gdLst/>
            <a:ahLst/>
            <a:cxnLst/>
            <a:rect l="0" t="0" r="0" b="0"/>
            <a:pathLst>
              <a:path w="11227" h="741" extrusionOk="0">
                <a:moveTo>
                  <a:pt x="595" y="12"/>
                </a:moveTo>
                <a:lnTo>
                  <a:pt x="595" y="113"/>
                </a:lnTo>
                <a:lnTo>
                  <a:pt x="683" y="113"/>
                </a:lnTo>
                <a:lnTo>
                  <a:pt x="683" y="12"/>
                </a:lnTo>
                <a:close/>
                <a:moveTo>
                  <a:pt x="11118" y="12"/>
                </a:moveTo>
                <a:lnTo>
                  <a:pt x="11118" y="171"/>
                </a:lnTo>
                <a:lnTo>
                  <a:pt x="11145" y="550"/>
                </a:lnTo>
                <a:lnTo>
                  <a:pt x="11201" y="550"/>
                </a:lnTo>
                <a:lnTo>
                  <a:pt x="11227" y="171"/>
                </a:lnTo>
                <a:lnTo>
                  <a:pt x="11227" y="12"/>
                </a:lnTo>
                <a:close/>
                <a:moveTo>
                  <a:pt x="9923" y="81"/>
                </a:moveTo>
                <a:cubicBezTo>
                  <a:pt x="9971" y="81"/>
                  <a:pt x="10013" y="93"/>
                  <a:pt x="10051" y="117"/>
                </a:cubicBezTo>
                <a:cubicBezTo>
                  <a:pt x="10089" y="141"/>
                  <a:pt x="10118" y="175"/>
                  <a:pt x="10137" y="218"/>
                </a:cubicBezTo>
                <a:cubicBezTo>
                  <a:pt x="10157" y="261"/>
                  <a:pt x="10167" y="312"/>
                  <a:pt x="10167" y="371"/>
                </a:cubicBezTo>
                <a:cubicBezTo>
                  <a:pt x="10167" y="463"/>
                  <a:pt x="10144" y="534"/>
                  <a:pt x="10098" y="584"/>
                </a:cubicBezTo>
                <a:cubicBezTo>
                  <a:pt x="10052" y="634"/>
                  <a:pt x="9993" y="659"/>
                  <a:pt x="9922" y="659"/>
                </a:cubicBezTo>
                <a:cubicBezTo>
                  <a:pt x="9852" y="659"/>
                  <a:pt x="9794" y="634"/>
                  <a:pt x="9747" y="585"/>
                </a:cubicBezTo>
                <a:cubicBezTo>
                  <a:pt x="9701" y="535"/>
                  <a:pt x="9678" y="467"/>
                  <a:pt x="9678" y="381"/>
                </a:cubicBezTo>
                <a:cubicBezTo>
                  <a:pt x="9678" y="273"/>
                  <a:pt x="9702" y="196"/>
                  <a:pt x="9750" y="150"/>
                </a:cubicBezTo>
                <a:cubicBezTo>
                  <a:pt x="9799" y="104"/>
                  <a:pt x="9856" y="81"/>
                  <a:pt x="9923" y="81"/>
                </a:cubicBezTo>
                <a:close/>
                <a:moveTo>
                  <a:pt x="1568" y="270"/>
                </a:moveTo>
                <a:cubicBezTo>
                  <a:pt x="1608" y="270"/>
                  <a:pt x="1642" y="287"/>
                  <a:pt x="1669" y="320"/>
                </a:cubicBezTo>
                <a:cubicBezTo>
                  <a:pt x="1697" y="354"/>
                  <a:pt x="1710" y="406"/>
                  <a:pt x="1710" y="477"/>
                </a:cubicBezTo>
                <a:cubicBezTo>
                  <a:pt x="1710" y="541"/>
                  <a:pt x="1697" y="589"/>
                  <a:pt x="1670" y="620"/>
                </a:cubicBezTo>
                <a:cubicBezTo>
                  <a:pt x="1643" y="652"/>
                  <a:pt x="1611" y="667"/>
                  <a:pt x="1572" y="667"/>
                </a:cubicBezTo>
                <a:cubicBezTo>
                  <a:pt x="1534" y="667"/>
                  <a:pt x="1501" y="651"/>
                  <a:pt x="1473" y="618"/>
                </a:cubicBezTo>
                <a:cubicBezTo>
                  <a:pt x="1445" y="585"/>
                  <a:pt x="1431" y="536"/>
                  <a:pt x="1431" y="469"/>
                </a:cubicBezTo>
                <a:cubicBezTo>
                  <a:pt x="1431" y="401"/>
                  <a:pt x="1444" y="350"/>
                  <a:pt x="1470" y="318"/>
                </a:cubicBezTo>
                <a:cubicBezTo>
                  <a:pt x="1497" y="286"/>
                  <a:pt x="1529" y="270"/>
                  <a:pt x="1568" y="270"/>
                </a:cubicBezTo>
                <a:close/>
                <a:moveTo>
                  <a:pt x="5529" y="270"/>
                </a:moveTo>
                <a:cubicBezTo>
                  <a:pt x="5573" y="270"/>
                  <a:pt x="5609" y="287"/>
                  <a:pt x="5638" y="320"/>
                </a:cubicBezTo>
                <a:cubicBezTo>
                  <a:pt x="5667" y="353"/>
                  <a:pt x="5682" y="402"/>
                  <a:pt x="5682" y="466"/>
                </a:cubicBezTo>
                <a:cubicBezTo>
                  <a:pt x="5682" y="534"/>
                  <a:pt x="5667" y="584"/>
                  <a:pt x="5638" y="618"/>
                </a:cubicBezTo>
                <a:cubicBezTo>
                  <a:pt x="5609" y="651"/>
                  <a:pt x="5573" y="667"/>
                  <a:pt x="5529" y="667"/>
                </a:cubicBezTo>
                <a:cubicBezTo>
                  <a:pt x="5485" y="667"/>
                  <a:pt x="5449" y="651"/>
                  <a:pt x="5420" y="618"/>
                </a:cubicBezTo>
                <a:cubicBezTo>
                  <a:pt x="5391" y="585"/>
                  <a:pt x="5376" y="535"/>
                  <a:pt x="5376" y="469"/>
                </a:cubicBezTo>
                <a:cubicBezTo>
                  <a:pt x="5376" y="402"/>
                  <a:pt x="5391" y="353"/>
                  <a:pt x="5420" y="320"/>
                </a:cubicBezTo>
                <a:cubicBezTo>
                  <a:pt x="5449" y="287"/>
                  <a:pt x="5485" y="270"/>
                  <a:pt x="5529" y="270"/>
                </a:cubicBezTo>
                <a:close/>
                <a:moveTo>
                  <a:pt x="7974" y="270"/>
                </a:moveTo>
                <a:cubicBezTo>
                  <a:pt x="8017" y="270"/>
                  <a:pt x="8054" y="287"/>
                  <a:pt x="8083" y="320"/>
                </a:cubicBezTo>
                <a:cubicBezTo>
                  <a:pt x="8112" y="353"/>
                  <a:pt x="8126" y="402"/>
                  <a:pt x="8126" y="466"/>
                </a:cubicBezTo>
                <a:cubicBezTo>
                  <a:pt x="8126" y="534"/>
                  <a:pt x="8112" y="584"/>
                  <a:pt x="8083" y="618"/>
                </a:cubicBezTo>
                <a:cubicBezTo>
                  <a:pt x="8054" y="651"/>
                  <a:pt x="8018" y="667"/>
                  <a:pt x="7974" y="667"/>
                </a:cubicBezTo>
                <a:cubicBezTo>
                  <a:pt x="7930" y="667"/>
                  <a:pt x="7894" y="651"/>
                  <a:pt x="7865" y="618"/>
                </a:cubicBezTo>
                <a:cubicBezTo>
                  <a:pt x="7836" y="585"/>
                  <a:pt x="7821" y="535"/>
                  <a:pt x="7821" y="469"/>
                </a:cubicBezTo>
                <a:cubicBezTo>
                  <a:pt x="7821" y="402"/>
                  <a:pt x="7836" y="353"/>
                  <a:pt x="7865" y="320"/>
                </a:cubicBezTo>
                <a:cubicBezTo>
                  <a:pt x="7894" y="287"/>
                  <a:pt x="7930" y="270"/>
                  <a:pt x="7974" y="270"/>
                </a:cubicBezTo>
                <a:close/>
                <a:moveTo>
                  <a:pt x="3816" y="468"/>
                </a:moveTo>
                <a:lnTo>
                  <a:pt x="3816" y="500"/>
                </a:lnTo>
                <a:cubicBezTo>
                  <a:pt x="3816" y="539"/>
                  <a:pt x="3811" y="568"/>
                  <a:pt x="3802" y="588"/>
                </a:cubicBezTo>
                <a:cubicBezTo>
                  <a:pt x="3789" y="614"/>
                  <a:pt x="3770" y="634"/>
                  <a:pt x="3744" y="649"/>
                </a:cubicBezTo>
                <a:cubicBezTo>
                  <a:pt x="3717" y="664"/>
                  <a:pt x="3687" y="671"/>
                  <a:pt x="3653" y="671"/>
                </a:cubicBezTo>
                <a:cubicBezTo>
                  <a:pt x="3619" y="671"/>
                  <a:pt x="3593" y="663"/>
                  <a:pt x="3575" y="647"/>
                </a:cubicBezTo>
                <a:cubicBezTo>
                  <a:pt x="3558" y="632"/>
                  <a:pt x="3549" y="612"/>
                  <a:pt x="3549" y="589"/>
                </a:cubicBezTo>
                <a:cubicBezTo>
                  <a:pt x="3549" y="574"/>
                  <a:pt x="3553" y="560"/>
                  <a:pt x="3561" y="547"/>
                </a:cubicBezTo>
                <a:cubicBezTo>
                  <a:pt x="3569" y="535"/>
                  <a:pt x="3581" y="525"/>
                  <a:pt x="3596" y="519"/>
                </a:cubicBezTo>
                <a:cubicBezTo>
                  <a:pt x="3611" y="512"/>
                  <a:pt x="3636" y="506"/>
                  <a:pt x="3672" y="501"/>
                </a:cubicBezTo>
                <a:cubicBezTo>
                  <a:pt x="3736" y="492"/>
                  <a:pt x="3784" y="481"/>
                  <a:pt x="3816" y="468"/>
                </a:cubicBezTo>
                <a:close/>
                <a:moveTo>
                  <a:pt x="0" y="12"/>
                </a:moveTo>
                <a:lnTo>
                  <a:pt x="0" y="728"/>
                </a:lnTo>
                <a:lnTo>
                  <a:pt x="94" y="728"/>
                </a:lnTo>
                <a:lnTo>
                  <a:pt x="94" y="403"/>
                </a:lnTo>
                <a:lnTo>
                  <a:pt x="430" y="403"/>
                </a:lnTo>
                <a:lnTo>
                  <a:pt x="430" y="318"/>
                </a:lnTo>
                <a:lnTo>
                  <a:pt x="94" y="318"/>
                </a:lnTo>
                <a:lnTo>
                  <a:pt x="94" y="97"/>
                </a:lnTo>
                <a:lnTo>
                  <a:pt x="482" y="97"/>
                </a:lnTo>
                <a:lnTo>
                  <a:pt x="482" y="12"/>
                </a:lnTo>
                <a:close/>
                <a:moveTo>
                  <a:pt x="595" y="209"/>
                </a:moveTo>
                <a:lnTo>
                  <a:pt x="595" y="728"/>
                </a:lnTo>
                <a:lnTo>
                  <a:pt x="683" y="728"/>
                </a:lnTo>
                <a:lnTo>
                  <a:pt x="683" y="209"/>
                </a:lnTo>
                <a:close/>
                <a:moveTo>
                  <a:pt x="1061" y="198"/>
                </a:moveTo>
                <a:cubicBezTo>
                  <a:pt x="989" y="198"/>
                  <a:pt x="934" y="226"/>
                  <a:pt x="895" y="283"/>
                </a:cubicBezTo>
                <a:lnTo>
                  <a:pt x="895" y="209"/>
                </a:lnTo>
                <a:lnTo>
                  <a:pt x="816" y="209"/>
                </a:lnTo>
                <a:lnTo>
                  <a:pt x="816" y="728"/>
                </a:lnTo>
                <a:lnTo>
                  <a:pt x="904" y="728"/>
                </a:lnTo>
                <a:lnTo>
                  <a:pt x="904" y="445"/>
                </a:lnTo>
                <a:cubicBezTo>
                  <a:pt x="904" y="378"/>
                  <a:pt x="918" y="333"/>
                  <a:pt x="945" y="310"/>
                </a:cubicBezTo>
                <a:cubicBezTo>
                  <a:pt x="972" y="286"/>
                  <a:pt x="1005" y="274"/>
                  <a:pt x="1042" y="274"/>
                </a:cubicBezTo>
                <a:cubicBezTo>
                  <a:pt x="1065" y="274"/>
                  <a:pt x="1086" y="279"/>
                  <a:pt x="1103" y="290"/>
                </a:cubicBezTo>
                <a:cubicBezTo>
                  <a:pt x="1121" y="300"/>
                  <a:pt x="1133" y="315"/>
                  <a:pt x="1140" y="332"/>
                </a:cubicBezTo>
                <a:cubicBezTo>
                  <a:pt x="1146" y="350"/>
                  <a:pt x="1150" y="377"/>
                  <a:pt x="1150" y="413"/>
                </a:cubicBezTo>
                <a:lnTo>
                  <a:pt x="1150" y="728"/>
                </a:lnTo>
                <a:lnTo>
                  <a:pt x="1238" y="728"/>
                </a:lnTo>
                <a:lnTo>
                  <a:pt x="1238" y="409"/>
                </a:lnTo>
                <a:cubicBezTo>
                  <a:pt x="1238" y="368"/>
                  <a:pt x="1236" y="340"/>
                  <a:pt x="1233" y="324"/>
                </a:cubicBezTo>
                <a:cubicBezTo>
                  <a:pt x="1228" y="299"/>
                  <a:pt x="1219" y="277"/>
                  <a:pt x="1206" y="259"/>
                </a:cubicBezTo>
                <a:cubicBezTo>
                  <a:pt x="1193" y="241"/>
                  <a:pt x="1173" y="226"/>
                  <a:pt x="1147" y="215"/>
                </a:cubicBezTo>
                <a:cubicBezTo>
                  <a:pt x="1120" y="203"/>
                  <a:pt x="1092" y="198"/>
                  <a:pt x="1061" y="198"/>
                </a:cubicBezTo>
                <a:close/>
                <a:moveTo>
                  <a:pt x="2144" y="209"/>
                </a:moveTo>
                <a:lnTo>
                  <a:pt x="2302" y="728"/>
                </a:lnTo>
                <a:lnTo>
                  <a:pt x="2394" y="728"/>
                </a:lnTo>
                <a:lnTo>
                  <a:pt x="2499" y="329"/>
                </a:lnTo>
                <a:lnTo>
                  <a:pt x="2519" y="417"/>
                </a:lnTo>
                <a:lnTo>
                  <a:pt x="2602" y="728"/>
                </a:lnTo>
                <a:lnTo>
                  <a:pt x="2693" y="728"/>
                </a:lnTo>
                <a:lnTo>
                  <a:pt x="2855" y="209"/>
                </a:lnTo>
                <a:lnTo>
                  <a:pt x="2770" y="209"/>
                </a:lnTo>
                <a:lnTo>
                  <a:pt x="2681" y="509"/>
                </a:lnTo>
                <a:lnTo>
                  <a:pt x="2651" y="609"/>
                </a:lnTo>
                <a:lnTo>
                  <a:pt x="2625" y="510"/>
                </a:lnTo>
                <a:lnTo>
                  <a:pt x="2547" y="209"/>
                </a:lnTo>
                <a:lnTo>
                  <a:pt x="2457" y="209"/>
                </a:lnTo>
                <a:lnTo>
                  <a:pt x="2375" y="513"/>
                </a:lnTo>
                <a:cubicBezTo>
                  <a:pt x="2358" y="579"/>
                  <a:pt x="2349" y="615"/>
                  <a:pt x="2348" y="620"/>
                </a:cubicBezTo>
                <a:lnTo>
                  <a:pt x="2317" y="509"/>
                </a:lnTo>
                <a:lnTo>
                  <a:pt x="2234" y="209"/>
                </a:lnTo>
                <a:close/>
                <a:moveTo>
                  <a:pt x="2929" y="12"/>
                </a:moveTo>
                <a:lnTo>
                  <a:pt x="2929" y="728"/>
                </a:lnTo>
                <a:lnTo>
                  <a:pt x="3017" y="728"/>
                </a:lnTo>
                <a:lnTo>
                  <a:pt x="3017" y="444"/>
                </a:lnTo>
                <a:cubicBezTo>
                  <a:pt x="3017" y="404"/>
                  <a:pt x="3021" y="372"/>
                  <a:pt x="3031" y="349"/>
                </a:cubicBezTo>
                <a:cubicBezTo>
                  <a:pt x="3041" y="326"/>
                  <a:pt x="3057" y="307"/>
                  <a:pt x="3080" y="294"/>
                </a:cubicBezTo>
                <a:cubicBezTo>
                  <a:pt x="3103" y="280"/>
                  <a:pt x="3128" y="273"/>
                  <a:pt x="3154" y="273"/>
                </a:cubicBezTo>
                <a:cubicBezTo>
                  <a:pt x="3189" y="273"/>
                  <a:pt x="3216" y="283"/>
                  <a:pt x="3235" y="304"/>
                </a:cubicBezTo>
                <a:cubicBezTo>
                  <a:pt x="3254" y="324"/>
                  <a:pt x="3263" y="355"/>
                  <a:pt x="3263" y="399"/>
                </a:cubicBezTo>
                <a:lnTo>
                  <a:pt x="3263" y="728"/>
                </a:lnTo>
                <a:lnTo>
                  <a:pt x="3351" y="728"/>
                </a:lnTo>
                <a:lnTo>
                  <a:pt x="3351" y="399"/>
                </a:lnTo>
                <a:cubicBezTo>
                  <a:pt x="3351" y="349"/>
                  <a:pt x="3345" y="310"/>
                  <a:pt x="3333" y="283"/>
                </a:cubicBezTo>
                <a:cubicBezTo>
                  <a:pt x="3321" y="256"/>
                  <a:pt x="3300" y="236"/>
                  <a:pt x="3272" y="221"/>
                </a:cubicBezTo>
                <a:cubicBezTo>
                  <a:pt x="3244" y="205"/>
                  <a:pt x="3210" y="198"/>
                  <a:pt x="3172" y="198"/>
                </a:cubicBezTo>
                <a:cubicBezTo>
                  <a:pt x="3109" y="198"/>
                  <a:pt x="3058" y="222"/>
                  <a:pt x="3017" y="269"/>
                </a:cubicBezTo>
                <a:lnTo>
                  <a:pt x="3017" y="12"/>
                </a:lnTo>
                <a:close/>
                <a:moveTo>
                  <a:pt x="4534" y="209"/>
                </a:moveTo>
                <a:lnTo>
                  <a:pt x="4692" y="728"/>
                </a:lnTo>
                <a:lnTo>
                  <a:pt x="4784" y="728"/>
                </a:lnTo>
                <a:lnTo>
                  <a:pt x="4889" y="329"/>
                </a:lnTo>
                <a:lnTo>
                  <a:pt x="4909" y="417"/>
                </a:lnTo>
                <a:lnTo>
                  <a:pt x="4992" y="728"/>
                </a:lnTo>
                <a:lnTo>
                  <a:pt x="5083" y="728"/>
                </a:lnTo>
                <a:lnTo>
                  <a:pt x="5245" y="209"/>
                </a:lnTo>
                <a:lnTo>
                  <a:pt x="5160" y="209"/>
                </a:lnTo>
                <a:lnTo>
                  <a:pt x="5071" y="509"/>
                </a:lnTo>
                <a:lnTo>
                  <a:pt x="5041" y="609"/>
                </a:lnTo>
                <a:lnTo>
                  <a:pt x="5015" y="510"/>
                </a:lnTo>
                <a:lnTo>
                  <a:pt x="4937" y="209"/>
                </a:lnTo>
                <a:lnTo>
                  <a:pt x="4847" y="209"/>
                </a:lnTo>
                <a:lnTo>
                  <a:pt x="4765" y="513"/>
                </a:lnTo>
                <a:cubicBezTo>
                  <a:pt x="4748" y="579"/>
                  <a:pt x="4739" y="615"/>
                  <a:pt x="4738" y="620"/>
                </a:cubicBezTo>
                <a:lnTo>
                  <a:pt x="4707" y="509"/>
                </a:lnTo>
                <a:lnTo>
                  <a:pt x="4625" y="209"/>
                </a:lnTo>
                <a:close/>
                <a:moveTo>
                  <a:pt x="6065" y="198"/>
                </a:moveTo>
                <a:cubicBezTo>
                  <a:pt x="6045" y="198"/>
                  <a:pt x="6026" y="204"/>
                  <a:pt x="6009" y="215"/>
                </a:cubicBezTo>
                <a:cubicBezTo>
                  <a:pt x="5992" y="227"/>
                  <a:pt x="5973" y="251"/>
                  <a:pt x="5953" y="288"/>
                </a:cubicBezTo>
                <a:lnTo>
                  <a:pt x="5953" y="209"/>
                </a:lnTo>
                <a:lnTo>
                  <a:pt x="5874" y="209"/>
                </a:lnTo>
                <a:lnTo>
                  <a:pt x="5874" y="728"/>
                </a:lnTo>
                <a:lnTo>
                  <a:pt x="5962" y="728"/>
                </a:lnTo>
                <a:lnTo>
                  <a:pt x="5962" y="457"/>
                </a:lnTo>
                <a:cubicBezTo>
                  <a:pt x="5962" y="419"/>
                  <a:pt x="5967" y="385"/>
                  <a:pt x="5977" y="354"/>
                </a:cubicBezTo>
                <a:cubicBezTo>
                  <a:pt x="5983" y="333"/>
                  <a:pt x="5994" y="317"/>
                  <a:pt x="6009" y="306"/>
                </a:cubicBezTo>
                <a:cubicBezTo>
                  <a:pt x="6025" y="294"/>
                  <a:pt x="6042" y="289"/>
                  <a:pt x="6061" y="289"/>
                </a:cubicBezTo>
                <a:cubicBezTo>
                  <a:pt x="6083" y="289"/>
                  <a:pt x="6104" y="295"/>
                  <a:pt x="6125" y="308"/>
                </a:cubicBezTo>
                <a:lnTo>
                  <a:pt x="6156" y="226"/>
                </a:lnTo>
                <a:cubicBezTo>
                  <a:pt x="6125" y="207"/>
                  <a:pt x="6095" y="198"/>
                  <a:pt x="6065" y="198"/>
                </a:cubicBezTo>
                <a:close/>
                <a:moveTo>
                  <a:pt x="6208" y="12"/>
                </a:moveTo>
                <a:lnTo>
                  <a:pt x="6208" y="728"/>
                </a:lnTo>
                <a:lnTo>
                  <a:pt x="6296" y="728"/>
                </a:lnTo>
                <a:lnTo>
                  <a:pt x="6296" y="522"/>
                </a:lnTo>
                <a:lnTo>
                  <a:pt x="6358" y="463"/>
                </a:lnTo>
                <a:lnTo>
                  <a:pt x="6530" y="728"/>
                </a:lnTo>
                <a:lnTo>
                  <a:pt x="6638" y="728"/>
                </a:lnTo>
                <a:lnTo>
                  <a:pt x="6420" y="402"/>
                </a:lnTo>
                <a:lnTo>
                  <a:pt x="6618" y="209"/>
                </a:lnTo>
                <a:lnTo>
                  <a:pt x="6504" y="209"/>
                </a:lnTo>
                <a:lnTo>
                  <a:pt x="6296" y="420"/>
                </a:lnTo>
                <a:lnTo>
                  <a:pt x="6296" y="12"/>
                </a:lnTo>
                <a:close/>
                <a:moveTo>
                  <a:pt x="7650" y="0"/>
                </a:moveTo>
                <a:cubicBezTo>
                  <a:pt x="7612" y="0"/>
                  <a:pt x="7582" y="7"/>
                  <a:pt x="7561" y="21"/>
                </a:cubicBezTo>
                <a:cubicBezTo>
                  <a:pt x="7539" y="35"/>
                  <a:pt x="7525" y="54"/>
                  <a:pt x="7516" y="77"/>
                </a:cubicBezTo>
                <a:cubicBezTo>
                  <a:pt x="7510" y="94"/>
                  <a:pt x="7507" y="119"/>
                  <a:pt x="7507" y="154"/>
                </a:cubicBezTo>
                <a:lnTo>
                  <a:pt x="7507" y="209"/>
                </a:lnTo>
                <a:lnTo>
                  <a:pt x="7429" y="209"/>
                </a:lnTo>
                <a:lnTo>
                  <a:pt x="7429" y="278"/>
                </a:lnTo>
                <a:lnTo>
                  <a:pt x="7507" y="278"/>
                </a:lnTo>
                <a:lnTo>
                  <a:pt x="7507" y="728"/>
                </a:lnTo>
                <a:lnTo>
                  <a:pt x="7594" y="728"/>
                </a:lnTo>
                <a:lnTo>
                  <a:pt x="7594" y="278"/>
                </a:lnTo>
                <a:lnTo>
                  <a:pt x="7695" y="278"/>
                </a:lnTo>
                <a:lnTo>
                  <a:pt x="7695" y="209"/>
                </a:lnTo>
                <a:lnTo>
                  <a:pt x="7594" y="209"/>
                </a:lnTo>
                <a:lnTo>
                  <a:pt x="7594" y="162"/>
                </a:lnTo>
                <a:cubicBezTo>
                  <a:pt x="7594" y="130"/>
                  <a:pt x="7600" y="109"/>
                  <a:pt x="7611" y="98"/>
                </a:cubicBezTo>
                <a:cubicBezTo>
                  <a:pt x="7622" y="86"/>
                  <a:pt x="7641" y="81"/>
                  <a:pt x="7667" y="81"/>
                </a:cubicBezTo>
                <a:cubicBezTo>
                  <a:pt x="7684" y="81"/>
                  <a:pt x="7701" y="82"/>
                  <a:pt x="7719" y="85"/>
                </a:cubicBezTo>
                <a:lnTo>
                  <a:pt x="7732" y="9"/>
                </a:lnTo>
                <a:cubicBezTo>
                  <a:pt x="7702" y="3"/>
                  <a:pt x="7675" y="0"/>
                  <a:pt x="7650" y="0"/>
                </a:cubicBezTo>
                <a:close/>
                <a:moveTo>
                  <a:pt x="8510" y="198"/>
                </a:moveTo>
                <a:cubicBezTo>
                  <a:pt x="8490" y="198"/>
                  <a:pt x="8471" y="204"/>
                  <a:pt x="8454" y="215"/>
                </a:cubicBezTo>
                <a:cubicBezTo>
                  <a:pt x="8437" y="227"/>
                  <a:pt x="8418" y="251"/>
                  <a:pt x="8398" y="288"/>
                </a:cubicBezTo>
                <a:lnTo>
                  <a:pt x="8398" y="209"/>
                </a:lnTo>
                <a:lnTo>
                  <a:pt x="8319" y="209"/>
                </a:lnTo>
                <a:lnTo>
                  <a:pt x="8319" y="728"/>
                </a:lnTo>
                <a:lnTo>
                  <a:pt x="8407" y="728"/>
                </a:lnTo>
                <a:lnTo>
                  <a:pt x="8407" y="457"/>
                </a:lnTo>
                <a:cubicBezTo>
                  <a:pt x="8407" y="419"/>
                  <a:pt x="8412" y="385"/>
                  <a:pt x="8421" y="354"/>
                </a:cubicBezTo>
                <a:cubicBezTo>
                  <a:pt x="8428" y="333"/>
                  <a:pt x="8439" y="317"/>
                  <a:pt x="8454" y="306"/>
                </a:cubicBezTo>
                <a:cubicBezTo>
                  <a:pt x="8469" y="294"/>
                  <a:pt x="8487" y="289"/>
                  <a:pt x="8506" y="289"/>
                </a:cubicBezTo>
                <a:cubicBezTo>
                  <a:pt x="8527" y="289"/>
                  <a:pt x="8549" y="295"/>
                  <a:pt x="8570" y="308"/>
                </a:cubicBezTo>
                <a:lnTo>
                  <a:pt x="8601" y="226"/>
                </a:lnTo>
                <a:cubicBezTo>
                  <a:pt x="8570" y="207"/>
                  <a:pt x="8540" y="198"/>
                  <a:pt x="8510" y="198"/>
                </a:cubicBezTo>
                <a:close/>
                <a:moveTo>
                  <a:pt x="8868" y="12"/>
                </a:moveTo>
                <a:lnTo>
                  <a:pt x="9144" y="425"/>
                </a:lnTo>
                <a:lnTo>
                  <a:pt x="9144" y="728"/>
                </a:lnTo>
                <a:lnTo>
                  <a:pt x="9238" y="728"/>
                </a:lnTo>
                <a:lnTo>
                  <a:pt x="9238" y="425"/>
                </a:lnTo>
                <a:lnTo>
                  <a:pt x="9524" y="12"/>
                </a:lnTo>
                <a:lnTo>
                  <a:pt x="9414" y="12"/>
                </a:lnTo>
                <a:lnTo>
                  <a:pt x="9275" y="223"/>
                </a:lnTo>
                <a:cubicBezTo>
                  <a:pt x="9244" y="270"/>
                  <a:pt x="9218" y="312"/>
                  <a:pt x="9197" y="349"/>
                </a:cubicBezTo>
                <a:cubicBezTo>
                  <a:pt x="9174" y="309"/>
                  <a:pt x="9150" y="268"/>
                  <a:pt x="9124" y="228"/>
                </a:cubicBezTo>
                <a:lnTo>
                  <a:pt x="8983" y="12"/>
                </a:lnTo>
                <a:close/>
                <a:moveTo>
                  <a:pt x="11122" y="628"/>
                </a:moveTo>
                <a:lnTo>
                  <a:pt x="11122" y="728"/>
                </a:lnTo>
                <a:lnTo>
                  <a:pt x="11223" y="728"/>
                </a:lnTo>
                <a:lnTo>
                  <a:pt x="11223" y="628"/>
                </a:lnTo>
                <a:close/>
                <a:moveTo>
                  <a:pt x="4145" y="28"/>
                </a:moveTo>
                <a:lnTo>
                  <a:pt x="4057" y="81"/>
                </a:lnTo>
                <a:lnTo>
                  <a:pt x="4057" y="209"/>
                </a:lnTo>
                <a:lnTo>
                  <a:pt x="3993" y="209"/>
                </a:lnTo>
                <a:lnTo>
                  <a:pt x="3993" y="278"/>
                </a:lnTo>
                <a:lnTo>
                  <a:pt x="4057" y="278"/>
                </a:lnTo>
                <a:lnTo>
                  <a:pt x="4057" y="576"/>
                </a:lnTo>
                <a:cubicBezTo>
                  <a:pt x="4057" y="629"/>
                  <a:pt x="4061" y="664"/>
                  <a:pt x="4068" y="680"/>
                </a:cubicBezTo>
                <a:cubicBezTo>
                  <a:pt x="4075" y="696"/>
                  <a:pt x="4087" y="710"/>
                  <a:pt x="4105" y="720"/>
                </a:cubicBezTo>
                <a:cubicBezTo>
                  <a:pt x="4123" y="730"/>
                  <a:pt x="4147" y="735"/>
                  <a:pt x="4179" y="735"/>
                </a:cubicBezTo>
                <a:cubicBezTo>
                  <a:pt x="4199" y="735"/>
                  <a:pt x="4221" y="732"/>
                  <a:pt x="4246" y="727"/>
                </a:cubicBezTo>
                <a:lnTo>
                  <a:pt x="4233" y="649"/>
                </a:lnTo>
                <a:cubicBezTo>
                  <a:pt x="4217" y="652"/>
                  <a:pt x="4204" y="653"/>
                  <a:pt x="4194" y="653"/>
                </a:cubicBezTo>
                <a:cubicBezTo>
                  <a:pt x="4181" y="653"/>
                  <a:pt x="4171" y="651"/>
                  <a:pt x="4164" y="646"/>
                </a:cubicBezTo>
                <a:cubicBezTo>
                  <a:pt x="4157" y="642"/>
                  <a:pt x="4152" y="637"/>
                  <a:pt x="4149" y="629"/>
                </a:cubicBezTo>
                <a:cubicBezTo>
                  <a:pt x="4146" y="622"/>
                  <a:pt x="4145" y="606"/>
                  <a:pt x="4145" y="581"/>
                </a:cubicBezTo>
                <a:lnTo>
                  <a:pt x="4145" y="278"/>
                </a:lnTo>
                <a:lnTo>
                  <a:pt x="4233" y="278"/>
                </a:lnTo>
                <a:lnTo>
                  <a:pt x="4233" y="209"/>
                </a:lnTo>
                <a:lnTo>
                  <a:pt x="4145" y="209"/>
                </a:lnTo>
                <a:lnTo>
                  <a:pt x="4145" y="28"/>
                </a:lnTo>
                <a:close/>
                <a:moveTo>
                  <a:pt x="1703" y="12"/>
                </a:moveTo>
                <a:lnTo>
                  <a:pt x="1703" y="269"/>
                </a:lnTo>
                <a:cubicBezTo>
                  <a:pt x="1688" y="248"/>
                  <a:pt x="1668" y="231"/>
                  <a:pt x="1644" y="218"/>
                </a:cubicBezTo>
                <a:cubicBezTo>
                  <a:pt x="1619" y="204"/>
                  <a:pt x="1591" y="198"/>
                  <a:pt x="1560" y="198"/>
                </a:cubicBezTo>
                <a:cubicBezTo>
                  <a:pt x="1517" y="198"/>
                  <a:pt x="1479" y="209"/>
                  <a:pt x="1444" y="231"/>
                </a:cubicBezTo>
                <a:cubicBezTo>
                  <a:pt x="1410" y="254"/>
                  <a:pt x="1384" y="286"/>
                  <a:pt x="1367" y="328"/>
                </a:cubicBezTo>
                <a:cubicBezTo>
                  <a:pt x="1349" y="371"/>
                  <a:pt x="1341" y="417"/>
                  <a:pt x="1341" y="469"/>
                </a:cubicBezTo>
                <a:cubicBezTo>
                  <a:pt x="1341" y="522"/>
                  <a:pt x="1350" y="569"/>
                  <a:pt x="1369" y="610"/>
                </a:cubicBezTo>
                <a:cubicBezTo>
                  <a:pt x="1388" y="651"/>
                  <a:pt x="1415" y="683"/>
                  <a:pt x="1450" y="706"/>
                </a:cubicBezTo>
                <a:cubicBezTo>
                  <a:pt x="1485" y="728"/>
                  <a:pt x="1523" y="740"/>
                  <a:pt x="1564" y="740"/>
                </a:cubicBezTo>
                <a:cubicBezTo>
                  <a:pt x="1628" y="740"/>
                  <a:pt x="1676" y="714"/>
                  <a:pt x="1709" y="663"/>
                </a:cubicBezTo>
                <a:lnTo>
                  <a:pt x="1709" y="728"/>
                </a:lnTo>
                <a:lnTo>
                  <a:pt x="1791" y="728"/>
                </a:lnTo>
                <a:lnTo>
                  <a:pt x="1791" y="12"/>
                </a:lnTo>
                <a:close/>
                <a:moveTo>
                  <a:pt x="3704" y="198"/>
                </a:moveTo>
                <a:cubicBezTo>
                  <a:pt x="3659" y="198"/>
                  <a:pt x="3620" y="204"/>
                  <a:pt x="3586" y="216"/>
                </a:cubicBezTo>
                <a:cubicBezTo>
                  <a:pt x="3553" y="228"/>
                  <a:pt x="3527" y="246"/>
                  <a:pt x="3509" y="268"/>
                </a:cubicBezTo>
                <a:cubicBezTo>
                  <a:pt x="3491" y="291"/>
                  <a:pt x="3478" y="321"/>
                  <a:pt x="3470" y="357"/>
                </a:cubicBezTo>
                <a:lnTo>
                  <a:pt x="3556" y="369"/>
                </a:lnTo>
                <a:cubicBezTo>
                  <a:pt x="3566" y="332"/>
                  <a:pt x="3580" y="307"/>
                  <a:pt x="3600" y="292"/>
                </a:cubicBezTo>
                <a:cubicBezTo>
                  <a:pt x="3620" y="278"/>
                  <a:pt x="3650" y="270"/>
                  <a:pt x="3691" y="270"/>
                </a:cubicBezTo>
                <a:cubicBezTo>
                  <a:pt x="3736" y="270"/>
                  <a:pt x="3769" y="280"/>
                  <a:pt x="3791" y="300"/>
                </a:cubicBezTo>
                <a:cubicBezTo>
                  <a:pt x="3808" y="315"/>
                  <a:pt x="3816" y="340"/>
                  <a:pt x="3816" y="376"/>
                </a:cubicBezTo>
                <a:cubicBezTo>
                  <a:pt x="3816" y="379"/>
                  <a:pt x="3816" y="387"/>
                  <a:pt x="3816" y="399"/>
                </a:cubicBezTo>
                <a:cubicBezTo>
                  <a:pt x="3782" y="411"/>
                  <a:pt x="3730" y="421"/>
                  <a:pt x="3659" y="429"/>
                </a:cubicBezTo>
                <a:cubicBezTo>
                  <a:pt x="3624" y="433"/>
                  <a:pt x="3598" y="438"/>
                  <a:pt x="3581" y="442"/>
                </a:cubicBezTo>
                <a:cubicBezTo>
                  <a:pt x="3558" y="449"/>
                  <a:pt x="3537" y="458"/>
                  <a:pt x="3518" y="471"/>
                </a:cubicBezTo>
                <a:cubicBezTo>
                  <a:pt x="3499" y="484"/>
                  <a:pt x="3484" y="501"/>
                  <a:pt x="3472" y="522"/>
                </a:cubicBezTo>
                <a:cubicBezTo>
                  <a:pt x="3461" y="543"/>
                  <a:pt x="3455" y="566"/>
                  <a:pt x="3455" y="591"/>
                </a:cubicBezTo>
                <a:cubicBezTo>
                  <a:pt x="3455" y="635"/>
                  <a:pt x="3470" y="670"/>
                  <a:pt x="3501" y="698"/>
                </a:cubicBezTo>
                <a:cubicBezTo>
                  <a:pt x="3532" y="726"/>
                  <a:pt x="3575" y="740"/>
                  <a:pt x="3632" y="740"/>
                </a:cubicBezTo>
                <a:cubicBezTo>
                  <a:pt x="3667" y="740"/>
                  <a:pt x="3699" y="734"/>
                  <a:pt x="3729" y="723"/>
                </a:cubicBezTo>
                <a:cubicBezTo>
                  <a:pt x="3759" y="711"/>
                  <a:pt x="3791" y="692"/>
                  <a:pt x="3823" y="664"/>
                </a:cubicBezTo>
                <a:cubicBezTo>
                  <a:pt x="3826" y="688"/>
                  <a:pt x="3832" y="710"/>
                  <a:pt x="3841" y="728"/>
                </a:cubicBezTo>
                <a:lnTo>
                  <a:pt x="3933" y="728"/>
                </a:lnTo>
                <a:cubicBezTo>
                  <a:pt x="3922" y="708"/>
                  <a:pt x="3914" y="687"/>
                  <a:pt x="3910" y="666"/>
                </a:cubicBezTo>
                <a:cubicBezTo>
                  <a:pt x="3907" y="644"/>
                  <a:pt x="3905" y="592"/>
                  <a:pt x="3905" y="511"/>
                </a:cubicBezTo>
                <a:lnTo>
                  <a:pt x="3905" y="394"/>
                </a:lnTo>
                <a:cubicBezTo>
                  <a:pt x="3905" y="354"/>
                  <a:pt x="3903" y="327"/>
                  <a:pt x="3900" y="312"/>
                </a:cubicBezTo>
                <a:cubicBezTo>
                  <a:pt x="3895" y="288"/>
                  <a:pt x="3886" y="268"/>
                  <a:pt x="3873" y="253"/>
                </a:cubicBezTo>
                <a:cubicBezTo>
                  <a:pt x="3860" y="237"/>
                  <a:pt x="3840" y="224"/>
                  <a:pt x="3812" y="213"/>
                </a:cubicBezTo>
                <a:cubicBezTo>
                  <a:pt x="3784" y="203"/>
                  <a:pt x="3748" y="198"/>
                  <a:pt x="3704" y="198"/>
                </a:cubicBezTo>
                <a:close/>
                <a:moveTo>
                  <a:pt x="5529" y="198"/>
                </a:moveTo>
                <a:cubicBezTo>
                  <a:pt x="5465" y="198"/>
                  <a:pt x="5411" y="217"/>
                  <a:pt x="5366" y="255"/>
                </a:cubicBezTo>
                <a:cubicBezTo>
                  <a:pt x="5313" y="302"/>
                  <a:pt x="5286" y="373"/>
                  <a:pt x="5286" y="469"/>
                </a:cubicBezTo>
                <a:cubicBezTo>
                  <a:pt x="5286" y="556"/>
                  <a:pt x="5308" y="623"/>
                  <a:pt x="5353" y="670"/>
                </a:cubicBezTo>
                <a:cubicBezTo>
                  <a:pt x="5398" y="716"/>
                  <a:pt x="5457" y="740"/>
                  <a:pt x="5529" y="740"/>
                </a:cubicBezTo>
                <a:cubicBezTo>
                  <a:pt x="5575" y="740"/>
                  <a:pt x="5616" y="729"/>
                  <a:pt x="5654" y="708"/>
                </a:cubicBezTo>
                <a:cubicBezTo>
                  <a:pt x="5693" y="687"/>
                  <a:pt x="5722" y="657"/>
                  <a:pt x="5742" y="619"/>
                </a:cubicBezTo>
                <a:cubicBezTo>
                  <a:pt x="5762" y="581"/>
                  <a:pt x="5772" y="528"/>
                  <a:pt x="5772" y="461"/>
                </a:cubicBezTo>
                <a:cubicBezTo>
                  <a:pt x="5772" y="379"/>
                  <a:pt x="5749" y="315"/>
                  <a:pt x="5704" y="268"/>
                </a:cubicBezTo>
                <a:cubicBezTo>
                  <a:pt x="5659" y="221"/>
                  <a:pt x="5601" y="198"/>
                  <a:pt x="5529" y="198"/>
                </a:cubicBezTo>
                <a:close/>
                <a:moveTo>
                  <a:pt x="6878" y="198"/>
                </a:moveTo>
                <a:cubicBezTo>
                  <a:pt x="6851" y="198"/>
                  <a:pt x="6826" y="201"/>
                  <a:pt x="6802" y="208"/>
                </a:cubicBezTo>
                <a:cubicBezTo>
                  <a:pt x="6779" y="215"/>
                  <a:pt x="6760" y="224"/>
                  <a:pt x="6747" y="234"/>
                </a:cubicBezTo>
                <a:cubicBezTo>
                  <a:pt x="6728" y="247"/>
                  <a:pt x="6714" y="263"/>
                  <a:pt x="6703" y="283"/>
                </a:cubicBezTo>
                <a:cubicBezTo>
                  <a:pt x="6693" y="303"/>
                  <a:pt x="6687" y="324"/>
                  <a:pt x="6687" y="347"/>
                </a:cubicBezTo>
                <a:cubicBezTo>
                  <a:pt x="6687" y="373"/>
                  <a:pt x="6694" y="396"/>
                  <a:pt x="6707" y="417"/>
                </a:cubicBezTo>
                <a:cubicBezTo>
                  <a:pt x="6720" y="438"/>
                  <a:pt x="6738" y="454"/>
                  <a:pt x="6763" y="466"/>
                </a:cubicBezTo>
                <a:cubicBezTo>
                  <a:pt x="6788" y="478"/>
                  <a:pt x="6833" y="492"/>
                  <a:pt x="6897" y="508"/>
                </a:cubicBezTo>
                <a:cubicBezTo>
                  <a:pt x="6945" y="520"/>
                  <a:pt x="6975" y="530"/>
                  <a:pt x="6987" y="538"/>
                </a:cubicBezTo>
                <a:cubicBezTo>
                  <a:pt x="7005" y="549"/>
                  <a:pt x="7013" y="565"/>
                  <a:pt x="7013" y="585"/>
                </a:cubicBezTo>
                <a:cubicBezTo>
                  <a:pt x="7013" y="607"/>
                  <a:pt x="7003" y="626"/>
                  <a:pt x="6984" y="643"/>
                </a:cubicBezTo>
                <a:cubicBezTo>
                  <a:pt x="6964" y="659"/>
                  <a:pt x="6934" y="667"/>
                  <a:pt x="6894" y="667"/>
                </a:cubicBezTo>
                <a:cubicBezTo>
                  <a:pt x="6854" y="667"/>
                  <a:pt x="6823" y="658"/>
                  <a:pt x="6800" y="640"/>
                </a:cubicBezTo>
                <a:cubicBezTo>
                  <a:pt x="6778" y="621"/>
                  <a:pt x="6765" y="594"/>
                  <a:pt x="6760" y="560"/>
                </a:cubicBezTo>
                <a:lnTo>
                  <a:pt x="6673" y="573"/>
                </a:lnTo>
                <a:cubicBezTo>
                  <a:pt x="6683" y="628"/>
                  <a:pt x="6705" y="670"/>
                  <a:pt x="6740" y="698"/>
                </a:cubicBezTo>
                <a:cubicBezTo>
                  <a:pt x="6776" y="726"/>
                  <a:pt x="6827" y="740"/>
                  <a:pt x="6895" y="740"/>
                </a:cubicBezTo>
                <a:cubicBezTo>
                  <a:pt x="6935" y="740"/>
                  <a:pt x="6972" y="733"/>
                  <a:pt x="7004" y="719"/>
                </a:cubicBezTo>
                <a:cubicBezTo>
                  <a:pt x="7036" y="704"/>
                  <a:pt x="7061" y="684"/>
                  <a:pt x="7078" y="659"/>
                </a:cubicBezTo>
                <a:cubicBezTo>
                  <a:pt x="7095" y="633"/>
                  <a:pt x="7104" y="605"/>
                  <a:pt x="7104" y="576"/>
                </a:cubicBezTo>
                <a:cubicBezTo>
                  <a:pt x="7104" y="546"/>
                  <a:pt x="7097" y="521"/>
                  <a:pt x="7083" y="500"/>
                </a:cubicBezTo>
                <a:cubicBezTo>
                  <a:pt x="7069" y="480"/>
                  <a:pt x="7049" y="465"/>
                  <a:pt x="7025" y="454"/>
                </a:cubicBezTo>
                <a:cubicBezTo>
                  <a:pt x="7000" y="444"/>
                  <a:pt x="6957" y="430"/>
                  <a:pt x="6895" y="414"/>
                </a:cubicBezTo>
                <a:cubicBezTo>
                  <a:pt x="6852" y="402"/>
                  <a:pt x="6826" y="394"/>
                  <a:pt x="6817" y="391"/>
                </a:cubicBezTo>
                <a:cubicBezTo>
                  <a:pt x="6802" y="385"/>
                  <a:pt x="6790" y="377"/>
                  <a:pt x="6783" y="368"/>
                </a:cubicBezTo>
                <a:cubicBezTo>
                  <a:pt x="6776" y="359"/>
                  <a:pt x="6772" y="348"/>
                  <a:pt x="6772" y="337"/>
                </a:cubicBezTo>
                <a:cubicBezTo>
                  <a:pt x="6772" y="319"/>
                  <a:pt x="6781" y="303"/>
                  <a:pt x="6798" y="290"/>
                </a:cubicBezTo>
                <a:cubicBezTo>
                  <a:pt x="6816" y="277"/>
                  <a:pt x="6844" y="270"/>
                  <a:pt x="6885" y="270"/>
                </a:cubicBezTo>
                <a:cubicBezTo>
                  <a:pt x="6919" y="270"/>
                  <a:pt x="6945" y="277"/>
                  <a:pt x="6964" y="292"/>
                </a:cubicBezTo>
                <a:cubicBezTo>
                  <a:pt x="6983" y="307"/>
                  <a:pt x="6994" y="328"/>
                  <a:pt x="6998" y="355"/>
                </a:cubicBezTo>
                <a:lnTo>
                  <a:pt x="7084" y="343"/>
                </a:lnTo>
                <a:cubicBezTo>
                  <a:pt x="7078" y="310"/>
                  <a:pt x="7068" y="283"/>
                  <a:pt x="7054" y="263"/>
                </a:cubicBezTo>
                <a:cubicBezTo>
                  <a:pt x="7039" y="243"/>
                  <a:pt x="7016" y="227"/>
                  <a:pt x="6986" y="215"/>
                </a:cubicBezTo>
                <a:cubicBezTo>
                  <a:pt x="6955" y="204"/>
                  <a:pt x="6919" y="198"/>
                  <a:pt x="6878" y="198"/>
                </a:cubicBezTo>
                <a:close/>
                <a:moveTo>
                  <a:pt x="7974" y="198"/>
                </a:moveTo>
                <a:cubicBezTo>
                  <a:pt x="7910" y="198"/>
                  <a:pt x="7856" y="217"/>
                  <a:pt x="7811" y="255"/>
                </a:cubicBezTo>
                <a:cubicBezTo>
                  <a:pt x="7758" y="302"/>
                  <a:pt x="7731" y="373"/>
                  <a:pt x="7731" y="469"/>
                </a:cubicBezTo>
                <a:cubicBezTo>
                  <a:pt x="7731" y="556"/>
                  <a:pt x="7753" y="623"/>
                  <a:pt x="7798" y="670"/>
                </a:cubicBezTo>
                <a:cubicBezTo>
                  <a:pt x="7843" y="716"/>
                  <a:pt x="7902" y="740"/>
                  <a:pt x="7974" y="740"/>
                </a:cubicBezTo>
                <a:cubicBezTo>
                  <a:pt x="8019" y="740"/>
                  <a:pt x="8061" y="729"/>
                  <a:pt x="8099" y="708"/>
                </a:cubicBezTo>
                <a:cubicBezTo>
                  <a:pt x="8138" y="687"/>
                  <a:pt x="8167" y="657"/>
                  <a:pt x="8187" y="619"/>
                </a:cubicBezTo>
                <a:cubicBezTo>
                  <a:pt x="8207" y="581"/>
                  <a:pt x="8217" y="528"/>
                  <a:pt x="8217" y="461"/>
                </a:cubicBezTo>
                <a:cubicBezTo>
                  <a:pt x="8217" y="379"/>
                  <a:pt x="8194" y="315"/>
                  <a:pt x="8149" y="268"/>
                </a:cubicBezTo>
                <a:cubicBezTo>
                  <a:pt x="8104" y="221"/>
                  <a:pt x="8045" y="198"/>
                  <a:pt x="7974" y="198"/>
                </a:cubicBezTo>
                <a:close/>
                <a:moveTo>
                  <a:pt x="9923" y="0"/>
                </a:moveTo>
                <a:cubicBezTo>
                  <a:pt x="9822" y="0"/>
                  <a:pt x="9740" y="33"/>
                  <a:pt x="9676" y="100"/>
                </a:cubicBezTo>
                <a:cubicBezTo>
                  <a:pt x="9612" y="168"/>
                  <a:pt x="9580" y="261"/>
                  <a:pt x="9580" y="379"/>
                </a:cubicBezTo>
                <a:cubicBezTo>
                  <a:pt x="9580" y="442"/>
                  <a:pt x="9594" y="502"/>
                  <a:pt x="9621" y="558"/>
                </a:cubicBezTo>
                <a:cubicBezTo>
                  <a:pt x="9648" y="614"/>
                  <a:pt x="9689" y="659"/>
                  <a:pt x="9742" y="691"/>
                </a:cubicBezTo>
                <a:cubicBezTo>
                  <a:pt x="9795" y="724"/>
                  <a:pt x="9855" y="740"/>
                  <a:pt x="9922" y="740"/>
                </a:cubicBezTo>
                <a:cubicBezTo>
                  <a:pt x="9985" y="740"/>
                  <a:pt x="10042" y="726"/>
                  <a:pt x="10096" y="696"/>
                </a:cubicBezTo>
                <a:cubicBezTo>
                  <a:pt x="10150" y="667"/>
                  <a:pt x="10191" y="623"/>
                  <a:pt x="10221" y="566"/>
                </a:cubicBezTo>
                <a:cubicBezTo>
                  <a:pt x="10250" y="509"/>
                  <a:pt x="10265" y="444"/>
                  <a:pt x="10265" y="371"/>
                </a:cubicBezTo>
                <a:cubicBezTo>
                  <a:pt x="10265" y="299"/>
                  <a:pt x="10251" y="235"/>
                  <a:pt x="10223" y="179"/>
                </a:cubicBezTo>
                <a:cubicBezTo>
                  <a:pt x="10195" y="122"/>
                  <a:pt x="10155" y="78"/>
                  <a:pt x="10102" y="47"/>
                </a:cubicBezTo>
                <a:cubicBezTo>
                  <a:pt x="10048" y="15"/>
                  <a:pt x="9989" y="0"/>
                  <a:pt x="9923" y="0"/>
                </a:cubicBezTo>
                <a:close/>
                <a:moveTo>
                  <a:pt x="10388" y="12"/>
                </a:moveTo>
                <a:lnTo>
                  <a:pt x="10388" y="426"/>
                </a:lnTo>
                <a:cubicBezTo>
                  <a:pt x="10388" y="502"/>
                  <a:pt x="10397" y="561"/>
                  <a:pt x="10416" y="605"/>
                </a:cubicBezTo>
                <a:cubicBezTo>
                  <a:pt x="10434" y="649"/>
                  <a:pt x="10464" y="682"/>
                  <a:pt x="10507" y="706"/>
                </a:cubicBezTo>
                <a:cubicBezTo>
                  <a:pt x="10549" y="729"/>
                  <a:pt x="10604" y="740"/>
                  <a:pt x="10671" y="740"/>
                </a:cubicBezTo>
                <a:cubicBezTo>
                  <a:pt x="10740" y="740"/>
                  <a:pt x="10796" y="727"/>
                  <a:pt x="10839" y="701"/>
                </a:cubicBezTo>
                <a:cubicBezTo>
                  <a:pt x="10881" y="674"/>
                  <a:pt x="10910" y="639"/>
                  <a:pt x="10927" y="597"/>
                </a:cubicBezTo>
                <a:cubicBezTo>
                  <a:pt x="10943" y="555"/>
                  <a:pt x="10951" y="498"/>
                  <a:pt x="10951" y="426"/>
                </a:cubicBezTo>
                <a:lnTo>
                  <a:pt x="10951" y="12"/>
                </a:lnTo>
                <a:lnTo>
                  <a:pt x="10856" y="12"/>
                </a:lnTo>
                <a:lnTo>
                  <a:pt x="10856" y="425"/>
                </a:lnTo>
                <a:cubicBezTo>
                  <a:pt x="10856" y="515"/>
                  <a:pt x="10842" y="576"/>
                  <a:pt x="10812" y="607"/>
                </a:cubicBezTo>
                <a:cubicBezTo>
                  <a:pt x="10782" y="639"/>
                  <a:pt x="10733" y="655"/>
                  <a:pt x="10663" y="655"/>
                </a:cubicBezTo>
                <a:cubicBezTo>
                  <a:pt x="10622" y="655"/>
                  <a:pt x="10588" y="647"/>
                  <a:pt x="10560" y="631"/>
                </a:cubicBezTo>
                <a:cubicBezTo>
                  <a:pt x="10532" y="615"/>
                  <a:pt x="10512" y="592"/>
                  <a:pt x="10500" y="563"/>
                </a:cubicBezTo>
                <a:cubicBezTo>
                  <a:pt x="10489" y="533"/>
                  <a:pt x="10483" y="487"/>
                  <a:pt x="10483" y="425"/>
                </a:cubicBezTo>
                <a:lnTo>
                  <a:pt x="10483" y="12"/>
                </a:lnTo>
                <a:close/>
              </a:path>
            </a:pathLst>
          </a:custGeom>
          <a:solidFill>
            <a:schemeClr val="lt2"/>
          </a:solidFill>
          <a:ln w="19050" cap="flat">
            <a:solidFill>
              <a:schemeClr val="dk2"/>
            </a:solidFill>
            <a:prstDash val="solid"/>
            <a:round/>
            <a:headEnd type="none" w="med" len="med"/>
            <a:tailEnd type="none" w="med" len="med"/>
          </a:ln>
        </p:spPr>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46"/>
            <a:ext cx="8229600" cy="785700"/>
          </a:xfrm>
          <a:prstGeom prst="rect">
            <a:avLst/>
          </a:prstGeom>
        </p:spPr>
        <p:txBody>
          <a:bodyPr lIns="91425" tIns="91425" rIns="91425" bIns="91425" anchor="b" anchorCtr="0">
            <a:noAutofit/>
          </a:bodyPr>
          <a:lstStyle/>
          <a:p>
            <a:pPr>
              <a:spcBef>
                <a:spcPts val="0"/>
              </a:spcBef>
              <a:buNone/>
            </a:pPr>
            <a:r>
              <a:rPr lang="en"/>
              <a:t>Organizing your School Stuff</a:t>
            </a:r>
          </a:p>
        </p:txBody>
      </p:sp>
      <p:sp>
        <p:nvSpPr>
          <p:cNvPr id="350" name="Shape 350"/>
          <p:cNvSpPr txBox="1">
            <a:spLocks noGrp="1"/>
          </p:cNvSpPr>
          <p:nvPr>
            <p:ph type="body" idx="1"/>
          </p:nvPr>
        </p:nvSpPr>
        <p:spPr>
          <a:xfrm>
            <a:off x="457200" y="1243025"/>
            <a:ext cx="8229600" cy="5324999"/>
          </a:xfrm>
          <a:prstGeom prst="rect">
            <a:avLst/>
          </a:prstGeom>
        </p:spPr>
        <p:txBody>
          <a:bodyPr lIns="91425" tIns="91425" rIns="91425" bIns="91425" anchor="t" anchorCtr="0">
            <a:noAutofit/>
          </a:bodyPr>
          <a:lstStyle/>
          <a:p>
            <a:pPr lvl="0" algn="ctr" rtl="0">
              <a:lnSpc>
                <a:spcPct val="115000"/>
              </a:lnSpc>
              <a:spcBef>
                <a:spcPts val="0"/>
              </a:spcBef>
              <a:buClr>
                <a:srgbClr val="000000"/>
              </a:buClr>
              <a:buSzPct val="36666"/>
              <a:buFont typeface="Arial"/>
              <a:buNone/>
            </a:pPr>
            <a:r>
              <a:rPr lang="en" b="1">
                <a:solidFill>
                  <a:srgbClr val="000000"/>
                </a:solidFill>
                <a:latin typeface="Syncopate"/>
                <a:ea typeface="Syncopate"/>
                <a:cs typeface="Syncopate"/>
                <a:sym typeface="Syncopate"/>
              </a:rPr>
              <a:t>S. P. A. C. E. METHOD</a:t>
            </a:r>
          </a:p>
          <a:p>
            <a:pPr lvl="0" rtl="0">
              <a:lnSpc>
                <a:spcPct val="100000"/>
              </a:lnSpc>
              <a:spcBef>
                <a:spcPts val="0"/>
              </a:spcBef>
              <a:buNone/>
            </a:pPr>
            <a:endParaRPr sz="1800" b="1" u="sng">
              <a:solidFill>
                <a:srgbClr val="000000"/>
              </a:solidFill>
            </a:endParaRPr>
          </a:p>
          <a:p>
            <a:pPr lvl="0" rtl="0">
              <a:lnSpc>
                <a:spcPct val="100000"/>
              </a:lnSpc>
              <a:spcBef>
                <a:spcPts val="0"/>
              </a:spcBef>
              <a:buClr>
                <a:srgbClr val="000000"/>
              </a:buClr>
              <a:buSzPct val="50000"/>
              <a:buFont typeface="Arial"/>
              <a:buNone/>
            </a:pPr>
            <a:r>
              <a:rPr lang="en" sz="2200" b="1" u="sng">
                <a:solidFill>
                  <a:srgbClr val="000000"/>
                </a:solidFill>
              </a:rPr>
              <a:t>S</a:t>
            </a:r>
            <a:r>
              <a:rPr lang="en" sz="2200" b="1">
                <a:solidFill>
                  <a:srgbClr val="000000"/>
                </a:solidFill>
              </a:rPr>
              <a:t>ort</a:t>
            </a:r>
            <a:r>
              <a:rPr lang="en" sz="2200">
                <a:solidFill>
                  <a:srgbClr val="000000"/>
                </a:solidFill>
              </a:rPr>
              <a:t>: </a:t>
            </a:r>
            <a:r>
              <a:rPr lang="en" sz="1800">
                <a:solidFill>
                  <a:srgbClr val="000000"/>
                </a:solidFill>
              </a:rPr>
              <a:t>Go through each possession and group similar items together (all math stuff together, all English stuff together, etc.)</a:t>
            </a:r>
          </a:p>
          <a:p>
            <a:pPr lvl="0" rtl="0">
              <a:lnSpc>
                <a:spcPct val="100000"/>
              </a:lnSpc>
              <a:spcBef>
                <a:spcPts val="0"/>
              </a:spcBef>
              <a:buClr>
                <a:srgbClr val="000000"/>
              </a:buClr>
              <a:buSzPct val="50000"/>
              <a:buFont typeface="Arial"/>
              <a:buNone/>
            </a:pPr>
            <a:r>
              <a:rPr lang="en" sz="2200" b="1" u="sng">
                <a:solidFill>
                  <a:srgbClr val="000000"/>
                </a:solidFill>
              </a:rPr>
              <a:t>P</a:t>
            </a:r>
            <a:r>
              <a:rPr lang="en" sz="2200" b="1">
                <a:solidFill>
                  <a:srgbClr val="000000"/>
                </a:solidFill>
              </a:rPr>
              <a:t>urge</a:t>
            </a:r>
            <a:r>
              <a:rPr lang="en" sz="2200">
                <a:solidFill>
                  <a:srgbClr val="000000"/>
                </a:solidFill>
              </a:rPr>
              <a:t>: </a:t>
            </a:r>
            <a:r>
              <a:rPr lang="en" sz="1800">
                <a:solidFill>
                  <a:srgbClr val="000000"/>
                </a:solidFill>
              </a:rPr>
              <a:t>Get rid of the outdated, duplicates, excess, undesirable, and irrelevant. Keep all tests and quizzes for the entire school year, so you can use them to study with for midterms and finals.</a:t>
            </a:r>
          </a:p>
          <a:p>
            <a:pPr lvl="0" rtl="0">
              <a:lnSpc>
                <a:spcPct val="100000"/>
              </a:lnSpc>
              <a:spcBef>
                <a:spcPts val="0"/>
              </a:spcBef>
              <a:buClr>
                <a:srgbClr val="000000"/>
              </a:buClr>
              <a:buSzPct val="50000"/>
              <a:buFont typeface="Arial"/>
              <a:buNone/>
            </a:pPr>
            <a:r>
              <a:rPr lang="en" sz="2200" b="1" u="sng">
                <a:solidFill>
                  <a:srgbClr val="000000"/>
                </a:solidFill>
              </a:rPr>
              <a:t>A</a:t>
            </a:r>
            <a:r>
              <a:rPr lang="en" sz="2200" b="1">
                <a:solidFill>
                  <a:srgbClr val="000000"/>
                </a:solidFill>
              </a:rPr>
              <a:t>ssign a home</a:t>
            </a:r>
            <a:r>
              <a:rPr lang="en" sz="2200">
                <a:solidFill>
                  <a:srgbClr val="000000"/>
                </a:solidFill>
              </a:rPr>
              <a:t>: </a:t>
            </a:r>
            <a:r>
              <a:rPr lang="en" sz="1800">
                <a:solidFill>
                  <a:srgbClr val="000000"/>
                </a:solidFill>
              </a:rPr>
              <a:t>Decide where each item you are keeping will stay. In a binder? Accordion file? In-tray at home? Drawer? ???</a:t>
            </a:r>
          </a:p>
          <a:p>
            <a:pPr lvl="0" rtl="0">
              <a:lnSpc>
                <a:spcPct val="100000"/>
              </a:lnSpc>
              <a:spcBef>
                <a:spcPts val="0"/>
              </a:spcBef>
              <a:buClr>
                <a:srgbClr val="000000"/>
              </a:buClr>
              <a:buSzPct val="50000"/>
              <a:buFont typeface="Arial"/>
              <a:buNone/>
            </a:pPr>
            <a:r>
              <a:rPr lang="en" sz="2200" b="1" u="sng">
                <a:solidFill>
                  <a:srgbClr val="000000"/>
                </a:solidFill>
              </a:rPr>
              <a:t>C</a:t>
            </a:r>
            <a:r>
              <a:rPr lang="en" sz="2200" b="1">
                <a:solidFill>
                  <a:srgbClr val="000000"/>
                </a:solidFill>
              </a:rPr>
              <a:t>ontainerize</a:t>
            </a:r>
            <a:r>
              <a:rPr lang="en" sz="2200">
                <a:solidFill>
                  <a:srgbClr val="000000"/>
                </a:solidFill>
              </a:rPr>
              <a:t>:</a:t>
            </a:r>
            <a:r>
              <a:rPr lang="en" sz="1800">
                <a:solidFill>
                  <a:srgbClr val="000000"/>
                </a:solidFill>
              </a:rPr>
              <a:t> Use separate bins, baskets, drawers, and cubbies to keep categories separate and make cleanup a breeze. Label the containers so you can easily find out what's in them.</a:t>
            </a:r>
          </a:p>
          <a:p>
            <a:pPr lvl="0" rtl="0">
              <a:lnSpc>
                <a:spcPct val="100000"/>
              </a:lnSpc>
              <a:spcBef>
                <a:spcPts val="0"/>
              </a:spcBef>
              <a:buNone/>
            </a:pPr>
            <a:r>
              <a:rPr lang="en" sz="2200" b="1" u="sng">
                <a:solidFill>
                  <a:srgbClr val="000000"/>
                </a:solidFill>
              </a:rPr>
              <a:t>E</a:t>
            </a:r>
            <a:r>
              <a:rPr lang="en" sz="2200" b="1">
                <a:solidFill>
                  <a:srgbClr val="000000"/>
                </a:solidFill>
              </a:rPr>
              <a:t>qualize</a:t>
            </a:r>
            <a:r>
              <a:rPr lang="en" sz="2200">
                <a:solidFill>
                  <a:srgbClr val="000000"/>
                </a:solidFill>
              </a:rPr>
              <a:t>: </a:t>
            </a:r>
            <a:r>
              <a:rPr lang="en" sz="1800">
                <a:solidFill>
                  <a:srgbClr val="000000"/>
                </a:solidFill>
              </a:rPr>
              <a:t>Maintain and update your system to keep up with your changing interests, needs, and priorities. </a:t>
            </a:r>
          </a:p>
          <a:p>
            <a:pPr lvl="0" rtl="0">
              <a:lnSpc>
                <a:spcPct val="100000"/>
              </a:lnSpc>
              <a:spcBef>
                <a:spcPts val="0"/>
              </a:spcBef>
              <a:buNone/>
            </a:pPr>
            <a:endParaRPr sz="1800">
              <a:solidFill>
                <a:srgbClr val="000000"/>
              </a:solidFill>
            </a:endParaRPr>
          </a:p>
          <a:p>
            <a:pPr lvl="0" algn="ctr" rtl="0">
              <a:lnSpc>
                <a:spcPct val="100000"/>
              </a:lnSpc>
              <a:spcBef>
                <a:spcPts val="0"/>
              </a:spcBef>
              <a:buNone/>
            </a:pPr>
            <a:r>
              <a:rPr lang="en" sz="1900" b="1"/>
              <a:t>REPEAT EVERY SUNDAY NIGHT BEFORE YOU BEGIN A NEW WEEK!</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COLLEGE-PREP RIGOR</a:t>
            </a:r>
          </a:p>
        </p:txBody>
      </p:sp>
      <p:sp>
        <p:nvSpPr>
          <p:cNvPr id="52" name="Shape 52"/>
          <p:cNvSpPr txBox="1">
            <a:spLocks noGrp="1"/>
          </p:cNvSpPr>
          <p:nvPr>
            <p:ph type="body" idx="1"/>
          </p:nvPr>
        </p:nvSpPr>
        <p:spPr>
          <a:xfrm>
            <a:off x="457200" y="1471705"/>
            <a:ext cx="8459100" cy="5096099"/>
          </a:xfrm>
          <a:prstGeom prst="rect">
            <a:avLst/>
          </a:prstGeom>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Arial"/>
              <a:buChar char="●"/>
            </a:pPr>
            <a:r>
              <a:rPr lang="en">
                <a:solidFill>
                  <a:srgbClr val="000000"/>
                </a:solidFill>
              </a:rPr>
              <a:t>PLP offers only ONE diploma type and it is the </a:t>
            </a:r>
            <a:r>
              <a:rPr lang="en" b="1">
                <a:solidFill>
                  <a:srgbClr val="000000"/>
                </a:solidFill>
              </a:rPr>
              <a:t>most academically rigorous</a:t>
            </a:r>
            <a:r>
              <a:rPr lang="en">
                <a:solidFill>
                  <a:srgbClr val="000000"/>
                </a:solidFill>
              </a:rPr>
              <a:t> of the nine NC diplomas that are available at most traditional high schools</a:t>
            </a:r>
          </a:p>
          <a:p>
            <a:pPr lvl="0" rtl="0">
              <a:lnSpc>
                <a:spcPct val="115000"/>
              </a:lnSpc>
              <a:spcBef>
                <a:spcPts val="0"/>
              </a:spcBef>
              <a:buNone/>
            </a:pPr>
            <a:endParaRPr sz="1000">
              <a:solidFill>
                <a:srgbClr val="000000"/>
              </a:solidFill>
            </a:endParaRPr>
          </a:p>
          <a:p>
            <a:pPr marL="457200" lvl="0" indent="-419100" rtl="0">
              <a:lnSpc>
                <a:spcPct val="115000"/>
              </a:lnSpc>
              <a:spcBef>
                <a:spcPts val="0"/>
              </a:spcBef>
              <a:buClr>
                <a:schemeClr val="dk1"/>
              </a:buClr>
              <a:buSzPct val="100000"/>
              <a:buFont typeface="Arial"/>
              <a:buChar char="●"/>
            </a:pPr>
            <a:r>
              <a:rPr lang="en" b="1">
                <a:solidFill>
                  <a:srgbClr val="000000"/>
                </a:solidFill>
              </a:rPr>
              <a:t>ALL courses in the PLP Upper School are college prep courses</a:t>
            </a:r>
          </a:p>
          <a:p>
            <a:pPr marL="914400" lvl="1" indent="-419100" rtl="0">
              <a:lnSpc>
                <a:spcPct val="115000"/>
              </a:lnSpc>
              <a:spcBef>
                <a:spcPts val="0"/>
              </a:spcBef>
              <a:buClr>
                <a:schemeClr val="dk1"/>
              </a:buClr>
              <a:buSzPct val="100000"/>
              <a:buFont typeface="Courier New"/>
              <a:buChar char="o"/>
            </a:pPr>
            <a:r>
              <a:rPr lang="en" sz="3000">
                <a:solidFill>
                  <a:srgbClr val="000000"/>
                </a:solidFill>
              </a:rPr>
              <a:t>Standard-level college prep</a:t>
            </a:r>
          </a:p>
          <a:p>
            <a:pPr marL="914400" lvl="1" indent="-419100" rtl="0">
              <a:lnSpc>
                <a:spcPct val="115000"/>
              </a:lnSpc>
              <a:spcBef>
                <a:spcPts val="0"/>
              </a:spcBef>
              <a:buClr>
                <a:schemeClr val="dk1"/>
              </a:buClr>
              <a:buSzPct val="100000"/>
              <a:buFont typeface="Courier New"/>
              <a:buChar char="o"/>
            </a:pPr>
            <a:r>
              <a:rPr lang="en" sz="3000">
                <a:solidFill>
                  <a:srgbClr val="000000"/>
                </a:solidFill>
              </a:rPr>
              <a:t>Honors-level college prep</a:t>
            </a:r>
          </a:p>
          <a:p>
            <a:pPr marL="914400" lvl="1" indent="-419100" rtl="0">
              <a:lnSpc>
                <a:spcPct val="115000"/>
              </a:lnSpc>
              <a:spcBef>
                <a:spcPts val="0"/>
              </a:spcBef>
              <a:buClr>
                <a:schemeClr val="dk1"/>
              </a:buClr>
              <a:buSzPct val="100000"/>
              <a:buFont typeface="Courier New"/>
              <a:buChar char="o"/>
            </a:pPr>
            <a:r>
              <a:rPr lang="en" sz="3000">
                <a:solidFill>
                  <a:srgbClr val="000000"/>
                </a:solidFill>
              </a:rPr>
              <a:t>Advanced Placement ("AP") college-level courses</a:t>
            </a:r>
          </a:p>
        </p:txBody>
      </p:sp>
      <p:pic>
        <p:nvPicPr>
          <p:cNvPr id="53" name="Shape 53"/>
          <p:cNvPicPr preferRelativeResize="0"/>
          <p:nvPr/>
        </p:nvPicPr>
        <p:blipFill>
          <a:blip r:embed="rId3"/>
          <a:stretch>
            <a:fillRect/>
          </a:stretch>
        </p:blipFill>
        <p:spPr>
          <a:xfrm>
            <a:off x="6990000" y="146824"/>
            <a:ext cx="1926299" cy="1324875"/>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How to Get Organized for the Week </a:t>
            </a:r>
          </a:p>
        </p:txBody>
      </p:sp>
      <p:sp>
        <p:nvSpPr>
          <p:cNvPr id="356" name="Shape 3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sz="2400" b="1" i="1"/>
              <a:t>On Sunday afternoon or evening, get all your school stuff ready to go - this helps you get in the mindset of "school is tomorrow"</a:t>
            </a:r>
          </a:p>
          <a:p>
            <a:pPr lvl="0" rtl="0">
              <a:spcBef>
                <a:spcPts val="0"/>
              </a:spcBef>
              <a:buNone/>
            </a:pPr>
            <a:endParaRPr sz="600" i="1"/>
          </a:p>
          <a:p>
            <a:pPr marL="457200" lvl="0" indent="-368300" rtl="0">
              <a:spcBef>
                <a:spcPts val="0"/>
              </a:spcBef>
              <a:buClr>
                <a:schemeClr val="dk1"/>
              </a:buClr>
              <a:buSzPct val="100000"/>
              <a:buFont typeface="Arial"/>
              <a:buChar char="●"/>
            </a:pPr>
            <a:r>
              <a:rPr lang="en" sz="2200"/>
              <a:t>Lay out everything you need to take to school tomorrow</a:t>
            </a:r>
          </a:p>
          <a:p>
            <a:pPr marL="457200" lvl="0" indent="-368300" rtl="0">
              <a:spcBef>
                <a:spcPts val="0"/>
              </a:spcBef>
              <a:buClr>
                <a:schemeClr val="dk1"/>
              </a:buClr>
              <a:buSzPct val="100000"/>
              <a:buFont typeface="Arial"/>
              <a:buChar char="●"/>
            </a:pPr>
            <a:r>
              <a:rPr lang="en" sz="2200"/>
              <a:t>Go through your bookbag and put any loose papers in their right spot. </a:t>
            </a:r>
          </a:p>
          <a:p>
            <a:pPr marL="457200" lvl="0" indent="-368300" rtl="0">
              <a:spcBef>
                <a:spcPts val="0"/>
              </a:spcBef>
              <a:buClr>
                <a:schemeClr val="dk1"/>
              </a:buClr>
              <a:buSzPct val="100000"/>
              <a:buFont typeface="Arial"/>
              <a:buChar char="●"/>
            </a:pPr>
            <a:r>
              <a:rPr lang="en" sz="2200"/>
              <a:t>Briefly flip through your binder, folders or accordion file to see if there is anything due tomorrow that you forgot about</a:t>
            </a:r>
          </a:p>
          <a:p>
            <a:pPr marL="457200" lvl="0" indent="-368300" rtl="0">
              <a:spcBef>
                <a:spcPts val="0"/>
              </a:spcBef>
              <a:buClr>
                <a:schemeClr val="dk1"/>
              </a:buClr>
              <a:buSzPct val="100000"/>
              <a:buFont typeface="Arial"/>
              <a:buChar char="●"/>
            </a:pPr>
            <a:r>
              <a:rPr lang="en" sz="2200"/>
              <a:t>Get your planner out and look at what is coming up for the week - assignments, tests, quizzes, projects, events, activities, games/matches, meetings</a:t>
            </a:r>
          </a:p>
          <a:p>
            <a:pPr marL="457200" lvl="0" indent="-368300" rtl="0">
              <a:spcBef>
                <a:spcPts val="0"/>
              </a:spcBef>
              <a:buClr>
                <a:schemeClr val="dk1"/>
              </a:buClr>
              <a:buSzPct val="100000"/>
              <a:buFont typeface="Arial"/>
              <a:buChar char="●"/>
            </a:pPr>
            <a:r>
              <a:rPr lang="en" sz="2200"/>
              <a:t>Add any to-do's to your planner and make a to-do list for tomorrow - everything you need to accomplish before bedtime Monday</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Using EDLINE/PowerSchool to help you organize</a:t>
            </a:r>
          </a:p>
        </p:txBody>
      </p:sp>
      <p:sp>
        <p:nvSpPr>
          <p:cNvPr id="362" name="Shape 3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lnSpc>
                <a:spcPct val="115000"/>
              </a:lnSpc>
              <a:spcBef>
                <a:spcPts val="0"/>
              </a:spcBef>
              <a:buClr>
                <a:srgbClr val="000000"/>
              </a:buClr>
              <a:buSzPct val="95652"/>
              <a:buFont typeface="Arial"/>
              <a:buChar char="●"/>
            </a:pPr>
            <a:r>
              <a:rPr lang="en" sz="2300">
                <a:solidFill>
                  <a:srgbClr val="000000"/>
                </a:solidFill>
              </a:rPr>
              <a:t>You are responsible for checking your own Edline and keeping track of your own assignments. Your parents should be needing to check behind you less and less. </a:t>
            </a:r>
            <a:br>
              <a:rPr lang="en" sz="2300">
                <a:solidFill>
                  <a:srgbClr val="000000"/>
                </a:solidFill>
              </a:rPr>
            </a:br>
            <a:r>
              <a:rPr lang="en" sz="2300">
                <a:solidFill>
                  <a:srgbClr val="000000"/>
                </a:solidFill>
              </a:rPr>
              <a:t>(</a:t>
            </a:r>
            <a:r>
              <a:rPr lang="en" sz="2300" b="1" u="sng">
                <a:solidFill>
                  <a:srgbClr val="000000"/>
                </a:solidFill>
              </a:rPr>
              <a:t>TIP</a:t>
            </a:r>
            <a:r>
              <a:rPr lang="en" sz="2300">
                <a:solidFill>
                  <a:srgbClr val="000000"/>
                </a:solidFill>
              </a:rPr>
              <a:t>: If you want your parents to back off and give you more freedom, prove to them that you can do it on your own by turning everything in on time and earning high grades)</a:t>
            </a:r>
          </a:p>
          <a:p>
            <a:pPr lvl="0" rtl="0">
              <a:lnSpc>
                <a:spcPct val="115000"/>
              </a:lnSpc>
              <a:spcBef>
                <a:spcPts val="0"/>
              </a:spcBef>
              <a:buNone/>
            </a:pPr>
            <a:endParaRPr sz="2300">
              <a:solidFill>
                <a:srgbClr val="000000"/>
              </a:solidFill>
            </a:endParaRPr>
          </a:p>
          <a:p>
            <a:pPr marL="457200" lvl="0" indent="-368300" rtl="0">
              <a:lnSpc>
                <a:spcPct val="115000"/>
              </a:lnSpc>
              <a:spcBef>
                <a:spcPts val="0"/>
              </a:spcBef>
              <a:buClr>
                <a:srgbClr val="000000"/>
              </a:buClr>
              <a:buSzPct val="95652"/>
              <a:buFont typeface="Arial"/>
              <a:buChar char="●"/>
            </a:pPr>
            <a:r>
              <a:rPr lang="en" sz="2300">
                <a:solidFill>
                  <a:srgbClr val="000000"/>
                </a:solidFill>
              </a:rPr>
              <a:t>Many US APs do not post daily assignments to Edline. It is your responsibility to be present to class and pay attention so you can get these assignments. You may not be able to make up these assignments if you are absent.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rot="-1124247">
            <a:off x="245671" y="1646339"/>
            <a:ext cx="8229562" cy="1142989"/>
          </a:xfrm>
          <a:prstGeom prst="rect">
            <a:avLst/>
          </a:prstGeom>
        </p:spPr>
        <p:txBody>
          <a:bodyPr lIns="91425" tIns="91425" rIns="91425" bIns="91425" anchor="b" anchorCtr="0">
            <a:noAutofit/>
          </a:bodyPr>
          <a:lstStyle/>
          <a:p>
            <a:pPr algn="ctr">
              <a:spcBef>
                <a:spcPts val="0"/>
              </a:spcBef>
              <a:buNone/>
            </a:pPr>
            <a:r>
              <a:rPr lang="en" sz="5000" b="0">
                <a:latin typeface="Impact"/>
                <a:ea typeface="Impact"/>
                <a:cs typeface="Impact"/>
                <a:sym typeface="Impact"/>
              </a:rPr>
              <a:t>Managing Conflicts and Issues</a:t>
            </a:r>
          </a:p>
        </p:txBody>
      </p:sp>
      <p:pic>
        <p:nvPicPr>
          <p:cNvPr id="368" name="Shape 368"/>
          <p:cNvPicPr preferRelativeResize="0"/>
          <p:nvPr/>
        </p:nvPicPr>
        <p:blipFill>
          <a:blip r:embed="rId3"/>
          <a:stretch>
            <a:fillRect/>
          </a:stretch>
        </p:blipFill>
        <p:spPr>
          <a:xfrm>
            <a:off x="4540075" y="3584525"/>
            <a:ext cx="4048125" cy="2686050"/>
          </a:xfrm>
          <a:prstGeom prst="rect">
            <a:avLst/>
          </a:prstGeom>
          <a:noFill/>
          <a:ln>
            <a:noFill/>
          </a:ln>
        </p:spPr>
      </p:pic>
      <p:pic>
        <p:nvPicPr>
          <p:cNvPr id="369" name="Shape 369"/>
          <p:cNvPicPr preferRelativeResize="0"/>
          <p:nvPr/>
        </p:nvPicPr>
        <p:blipFill>
          <a:blip r:embed="rId4"/>
          <a:stretch>
            <a:fillRect/>
          </a:stretch>
        </p:blipFill>
        <p:spPr>
          <a:xfrm rot="1157591">
            <a:off x="1137144" y="4448394"/>
            <a:ext cx="2435100" cy="1236225"/>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52"/>
            <a:ext cx="8229600" cy="1380899"/>
          </a:xfrm>
          <a:prstGeom prst="rect">
            <a:avLst/>
          </a:prstGeom>
        </p:spPr>
        <p:txBody>
          <a:bodyPr lIns="91425" tIns="91425" rIns="91425" bIns="91425" anchor="b" anchorCtr="0">
            <a:noAutofit/>
          </a:bodyPr>
          <a:lstStyle/>
          <a:p>
            <a:pPr>
              <a:spcBef>
                <a:spcPts val="0"/>
              </a:spcBef>
              <a:buNone/>
            </a:pPr>
            <a:r>
              <a:rPr lang="en"/>
              <a:t>What types of conflicts might you encounter in Upper School?</a:t>
            </a:r>
          </a:p>
        </p:txBody>
      </p:sp>
      <p:sp>
        <p:nvSpPr>
          <p:cNvPr id="375" name="Shape 375"/>
          <p:cNvSpPr txBox="1">
            <a:spLocks noGrp="1"/>
          </p:cNvSpPr>
          <p:nvPr>
            <p:ph type="body" idx="1"/>
          </p:nvPr>
        </p:nvSpPr>
        <p:spPr>
          <a:xfrm>
            <a:off x="457200" y="2252525"/>
            <a:ext cx="8572199" cy="4315500"/>
          </a:xfrm>
          <a:prstGeom prst="rect">
            <a:avLst/>
          </a:prstGeom>
        </p:spPr>
        <p:txBody>
          <a:bodyPr lIns="91425" tIns="91425" rIns="91425" bIns="91425" anchor="t" anchorCtr="0">
            <a:noAutofit/>
          </a:bodyPr>
          <a:lstStyle/>
          <a:p>
            <a:pPr marL="457200" lvl="0" indent="-431800" rtl="0">
              <a:lnSpc>
                <a:spcPct val="150000"/>
              </a:lnSpc>
              <a:spcBef>
                <a:spcPts val="0"/>
              </a:spcBef>
              <a:buClr>
                <a:schemeClr val="dk1"/>
              </a:buClr>
              <a:buSzPct val="100000"/>
              <a:buFont typeface="Arial"/>
              <a:buChar char="●"/>
            </a:pPr>
            <a:r>
              <a:rPr lang="en" sz="3200"/>
              <a:t>Conflicts with peers - examples?</a:t>
            </a:r>
          </a:p>
          <a:p>
            <a:pPr marL="457200" lvl="0" indent="-431800" rtl="0">
              <a:lnSpc>
                <a:spcPct val="150000"/>
              </a:lnSpc>
              <a:spcBef>
                <a:spcPts val="0"/>
              </a:spcBef>
              <a:buClr>
                <a:schemeClr val="dk1"/>
              </a:buClr>
              <a:buSzPct val="100000"/>
              <a:buFont typeface="Arial"/>
              <a:buChar char="●"/>
            </a:pPr>
            <a:r>
              <a:rPr lang="en" sz="3200"/>
              <a:t>Conflicts with APs - examples?</a:t>
            </a:r>
          </a:p>
          <a:p>
            <a:pPr marL="457200" lvl="0" indent="-431800" rtl="0">
              <a:lnSpc>
                <a:spcPct val="150000"/>
              </a:lnSpc>
              <a:spcBef>
                <a:spcPts val="0"/>
              </a:spcBef>
              <a:buClr>
                <a:schemeClr val="dk1"/>
              </a:buClr>
              <a:buSzPct val="100000"/>
              <a:buFont typeface="Arial"/>
              <a:buChar char="●"/>
            </a:pPr>
            <a:r>
              <a:rPr lang="en" sz="3200"/>
              <a:t>Conflicts with family members - examples?</a:t>
            </a:r>
          </a:p>
          <a:p>
            <a:pPr marL="457200" lvl="0" indent="-431800">
              <a:lnSpc>
                <a:spcPct val="150000"/>
              </a:lnSpc>
              <a:spcBef>
                <a:spcPts val="0"/>
              </a:spcBef>
              <a:buClr>
                <a:schemeClr val="dk1"/>
              </a:buClr>
              <a:buSzPct val="100000"/>
              <a:buFont typeface="Arial"/>
              <a:buChar char="●"/>
            </a:pPr>
            <a:r>
              <a:rPr lang="en" sz="3200"/>
              <a:t>Others???</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Resolving Conflicts: DE-ESCALATE!</a:t>
            </a:r>
          </a:p>
        </p:txBody>
      </p:sp>
      <p:sp>
        <p:nvSpPr>
          <p:cNvPr id="381" name="Shape 38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57200" rtl="0">
              <a:spcBef>
                <a:spcPts val="0"/>
              </a:spcBef>
              <a:buClr>
                <a:schemeClr val="dk1"/>
              </a:buClr>
              <a:buSzPct val="100000"/>
              <a:buFont typeface="Arial"/>
              <a:buChar char="●"/>
            </a:pPr>
            <a:r>
              <a:rPr lang="en" sz="3600">
                <a:solidFill>
                  <a:srgbClr val="000000"/>
                </a:solidFill>
              </a:rPr>
              <a:t>Your </a:t>
            </a:r>
            <a:r>
              <a:rPr lang="en" sz="3600">
                <a:solidFill>
                  <a:srgbClr val="000000"/>
                </a:solidFill>
                <a:latin typeface="Impact"/>
                <a:ea typeface="Impact"/>
                <a:cs typeface="Impact"/>
                <a:sym typeface="Impact"/>
              </a:rPr>
              <a:t>words </a:t>
            </a:r>
            <a:r>
              <a:rPr lang="en" sz="3600">
                <a:solidFill>
                  <a:srgbClr val="000000"/>
                </a:solidFill>
              </a:rPr>
              <a:t>and </a:t>
            </a:r>
            <a:r>
              <a:rPr lang="en" sz="3600">
                <a:solidFill>
                  <a:srgbClr val="000000"/>
                </a:solidFill>
                <a:latin typeface="Impact"/>
                <a:ea typeface="Impact"/>
                <a:cs typeface="Impact"/>
                <a:sym typeface="Impact"/>
              </a:rPr>
              <a:t>actions </a:t>
            </a:r>
            <a:r>
              <a:rPr lang="en" sz="3600">
                <a:solidFill>
                  <a:srgbClr val="000000"/>
                </a:solidFill>
              </a:rPr>
              <a:t>will either </a:t>
            </a:r>
            <a:r>
              <a:rPr lang="en" sz="3600" u="sng">
                <a:solidFill>
                  <a:srgbClr val="000000"/>
                </a:solidFill>
              </a:rPr>
              <a:t>escalate </a:t>
            </a:r>
            <a:r>
              <a:rPr lang="en" sz="3600">
                <a:solidFill>
                  <a:srgbClr val="000000"/>
                </a:solidFill>
              </a:rPr>
              <a:t>or </a:t>
            </a:r>
            <a:r>
              <a:rPr lang="en" sz="3600" u="sng">
                <a:solidFill>
                  <a:srgbClr val="000000"/>
                </a:solidFill>
              </a:rPr>
              <a:t>de-escalate</a:t>
            </a:r>
            <a:r>
              <a:rPr lang="en" sz="3600">
                <a:solidFill>
                  <a:srgbClr val="000000"/>
                </a:solidFill>
              </a:rPr>
              <a:t> the conflict</a:t>
            </a:r>
          </a:p>
        </p:txBody>
      </p:sp>
      <p:pic>
        <p:nvPicPr>
          <p:cNvPr id="382" name="Shape 382"/>
          <p:cNvPicPr preferRelativeResize="0"/>
          <p:nvPr/>
        </p:nvPicPr>
        <p:blipFill>
          <a:blip r:embed="rId3"/>
          <a:stretch>
            <a:fillRect/>
          </a:stretch>
        </p:blipFill>
        <p:spPr>
          <a:xfrm>
            <a:off x="4570500" y="3993150"/>
            <a:ext cx="3143575" cy="2617925"/>
          </a:xfrm>
          <a:prstGeom prst="rect">
            <a:avLst/>
          </a:prstGeom>
          <a:noFill/>
          <a:ln>
            <a:noFill/>
          </a:ln>
        </p:spPr>
      </p:pic>
      <p:pic>
        <p:nvPicPr>
          <p:cNvPr id="383" name="Shape 383"/>
          <p:cNvPicPr preferRelativeResize="0"/>
          <p:nvPr/>
        </p:nvPicPr>
        <p:blipFill>
          <a:blip r:embed="rId4"/>
          <a:stretch>
            <a:fillRect/>
          </a:stretch>
        </p:blipFill>
        <p:spPr>
          <a:xfrm>
            <a:off x="926674" y="4093775"/>
            <a:ext cx="2974700" cy="2474124"/>
          </a:xfrm>
          <a:prstGeom prst="rect">
            <a:avLst/>
          </a:prstGeom>
          <a:noFill/>
          <a:ln>
            <a:noFill/>
          </a:ln>
        </p:spPr>
      </p:pic>
      <p:sp>
        <p:nvSpPr>
          <p:cNvPr id="384" name="Shape 384"/>
          <p:cNvSpPr/>
          <p:nvPr/>
        </p:nvSpPr>
        <p:spPr>
          <a:xfrm>
            <a:off x="3476047" y="3041140"/>
            <a:ext cx="846180" cy="952020"/>
          </a:xfrm>
          <a:prstGeom prst="irregularSeal1">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5" name="Shape 385"/>
          <p:cNvSpPr/>
          <p:nvPr/>
        </p:nvSpPr>
        <p:spPr>
          <a:xfrm>
            <a:off x="7207297" y="3041140"/>
            <a:ext cx="846180" cy="952020"/>
          </a:xfrm>
          <a:prstGeom prst="irregularSeal1">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To De-Escalate a Conflict...</a:t>
            </a:r>
          </a:p>
        </p:txBody>
      </p:sp>
      <p:sp>
        <p:nvSpPr>
          <p:cNvPr id="391" name="Shape 391"/>
          <p:cNvSpPr txBox="1">
            <a:spLocks noGrp="1"/>
          </p:cNvSpPr>
          <p:nvPr>
            <p:ph type="body" idx="1"/>
          </p:nvPr>
        </p:nvSpPr>
        <p:spPr>
          <a:xfrm>
            <a:off x="457200" y="1593925"/>
            <a:ext cx="8229600" cy="4973699"/>
          </a:xfrm>
          <a:prstGeom prst="rect">
            <a:avLst/>
          </a:prstGeom>
        </p:spPr>
        <p:txBody>
          <a:bodyPr lIns="91425" tIns="91425" rIns="91425" bIns="91425" anchor="t" anchorCtr="0">
            <a:noAutofit/>
          </a:bodyPr>
          <a:lstStyle/>
          <a:p>
            <a:pPr marL="457200" lvl="0" indent="-419100" rtl="0">
              <a:spcBef>
                <a:spcPts val="480"/>
              </a:spcBef>
              <a:buClr>
                <a:schemeClr val="dk1"/>
              </a:buClr>
              <a:buSzPct val="111111"/>
              <a:buFont typeface="Arial"/>
              <a:buChar char="●"/>
            </a:pPr>
            <a:r>
              <a:rPr lang="en" sz="2700" b="1"/>
              <a:t>Avoid texting</a:t>
            </a:r>
            <a:r>
              <a:rPr lang="en" sz="2700"/>
              <a:t> since it is very difficult to portray tone accurately in a text and your words can easily be misinterpreted. Same goes for email, chatting, posting, etc.</a:t>
            </a:r>
          </a:p>
          <a:p>
            <a:pPr marL="457200" lvl="0" indent="-419100" rtl="0">
              <a:spcBef>
                <a:spcPts val="480"/>
              </a:spcBef>
              <a:buClr>
                <a:schemeClr val="dk1"/>
              </a:buClr>
              <a:buSzPct val="111111"/>
              <a:buFont typeface="Arial"/>
              <a:buChar char="●"/>
            </a:pPr>
            <a:r>
              <a:rPr lang="en" sz="2700" b="1">
                <a:solidFill>
                  <a:srgbClr val="000000"/>
                </a:solidFill>
              </a:rPr>
              <a:t>Choose a neutral, private location</a:t>
            </a:r>
            <a:r>
              <a:rPr lang="en" sz="2700">
                <a:solidFill>
                  <a:srgbClr val="000000"/>
                </a:solidFill>
              </a:rPr>
              <a:t> for the conversation</a:t>
            </a:r>
          </a:p>
          <a:p>
            <a:pPr marL="457200" lvl="0" indent="-419100" rtl="0">
              <a:spcBef>
                <a:spcPts val="480"/>
              </a:spcBef>
              <a:buClr>
                <a:schemeClr val="dk1"/>
              </a:buClr>
              <a:buSzPct val="111111"/>
              <a:buFont typeface="Arial"/>
              <a:buChar char="●"/>
            </a:pPr>
            <a:r>
              <a:rPr lang="en" sz="2700" b="1">
                <a:solidFill>
                  <a:srgbClr val="000000"/>
                </a:solidFill>
              </a:rPr>
              <a:t>Aim for one-on-one</a:t>
            </a:r>
            <a:r>
              <a:rPr lang="en" sz="2700">
                <a:solidFill>
                  <a:srgbClr val="000000"/>
                </a:solidFill>
              </a:rPr>
              <a:t> instead of bringing "back-up" or choosing a location where a lot of people are around</a:t>
            </a:r>
          </a:p>
          <a:p>
            <a:pPr marL="457200" lvl="0" indent="-419100" rtl="0">
              <a:spcBef>
                <a:spcPts val="480"/>
              </a:spcBef>
              <a:buClr>
                <a:schemeClr val="dk1"/>
              </a:buClr>
              <a:buSzPct val="111111"/>
              <a:buFont typeface="Arial"/>
              <a:buChar char="●"/>
            </a:pPr>
            <a:r>
              <a:rPr lang="en" sz="2700" b="1">
                <a:solidFill>
                  <a:srgbClr val="000000"/>
                </a:solidFill>
              </a:rPr>
              <a:t>Be mindful</a:t>
            </a:r>
            <a:r>
              <a:rPr lang="en" sz="2700">
                <a:solidFill>
                  <a:srgbClr val="000000"/>
                </a:solidFill>
              </a:rPr>
              <a:t> of not only your words, but your tone of voice, volume of voice, hand gestures, posture, and facial expressions</a:t>
            </a:r>
          </a:p>
          <a:p>
            <a:pPr>
              <a:spcBef>
                <a:spcPts val="0"/>
              </a:spcBef>
              <a:buNone/>
            </a:pPr>
            <a:endParaRPr/>
          </a:p>
        </p:txBody>
      </p:sp>
      <p:sp>
        <p:nvSpPr>
          <p:cNvPr id="392" name="Shape 392"/>
          <p:cNvSpPr/>
          <p:nvPr/>
        </p:nvSpPr>
        <p:spPr>
          <a:xfrm rot="2328428">
            <a:off x="6864161" y="561773"/>
            <a:ext cx="2058876" cy="755352"/>
          </a:xfrm>
          <a:prstGeom prst="rightArrow">
            <a:avLst>
              <a:gd name="adj1" fmla="val 50000"/>
              <a:gd name="adj2" fmla="val 83858"/>
            </a:avLst>
          </a:prstGeom>
          <a:solidFill>
            <a:srgbClr val="1155CC"/>
          </a:solidFill>
          <a:ln w="19050" cap="flat">
            <a:solidFill>
              <a:srgbClr val="20124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Resolving Conflicts with Peers</a:t>
            </a:r>
          </a:p>
        </p:txBody>
      </p:sp>
      <p:sp>
        <p:nvSpPr>
          <p:cNvPr id="398" name="Shape 3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93700" rtl="0">
              <a:spcBef>
                <a:spcPts val="0"/>
              </a:spcBef>
              <a:buClr>
                <a:schemeClr val="dk1"/>
              </a:buClr>
              <a:buSzPct val="100000"/>
              <a:buFont typeface="Arial"/>
              <a:buChar char="●"/>
            </a:pPr>
            <a:r>
              <a:rPr lang="en" sz="2600"/>
              <a:t>Generally speaking, it is best to go directly to the person that you are having a conflict with to try to come to a resolution. </a:t>
            </a:r>
          </a:p>
          <a:p>
            <a:pPr lvl="0" rtl="0">
              <a:spcBef>
                <a:spcPts val="0"/>
              </a:spcBef>
              <a:buNone/>
            </a:pPr>
            <a:endParaRPr sz="600"/>
          </a:p>
          <a:p>
            <a:pPr marL="457200" lvl="0" indent="-393700" rtl="0">
              <a:spcBef>
                <a:spcPts val="0"/>
              </a:spcBef>
              <a:buClr>
                <a:schemeClr val="dk1"/>
              </a:buClr>
              <a:buSzPct val="100000"/>
              <a:buFont typeface="Arial"/>
              <a:buChar char="●"/>
            </a:pPr>
            <a:r>
              <a:rPr lang="en" sz="2600"/>
              <a:t>The more people who are involved, the more challenging it gets to resolve the conflict quickly and effectively. Involving multiple people takes the control away from you and the conflict becomes more difficult to contain (Think: more rumors, miscommunications, people taking sides).</a:t>
            </a:r>
          </a:p>
          <a:p>
            <a:pPr lvl="0" rtl="0">
              <a:spcBef>
                <a:spcPts val="0"/>
              </a:spcBef>
              <a:buNone/>
            </a:pPr>
            <a:endParaRPr sz="600"/>
          </a:p>
          <a:p>
            <a:pPr marL="457200" lvl="0" indent="-393700" rtl="0">
              <a:spcBef>
                <a:spcPts val="0"/>
              </a:spcBef>
              <a:buClr>
                <a:schemeClr val="dk1"/>
              </a:buClr>
              <a:buSzPct val="100000"/>
              <a:buFont typeface="Arial"/>
              <a:buChar char="●"/>
            </a:pPr>
            <a:r>
              <a:rPr lang="en" sz="2600"/>
              <a:t>If necessary, get advice from one or two people that you trust, decide on the best course of action, then act. </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74649"/>
            <a:ext cx="8229600" cy="1521900"/>
          </a:xfrm>
          <a:prstGeom prst="rect">
            <a:avLst/>
          </a:prstGeom>
        </p:spPr>
        <p:txBody>
          <a:bodyPr lIns="91425" tIns="91425" rIns="91425" bIns="91425" anchor="b" anchorCtr="0">
            <a:noAutofit/>
          </a:bodyPr>
          <a:lstStyle/>
          <a:p>
            <a:pPr lvl="0" rtl="0">
              <a:spcBef>
                <a:spcPts val="0"/>
              </a:spcBef>
              <a:buNone/>
            </a:pPr>
            <a:r>
              <a:rPr lang="en"/>
              <a:t>Managing School-Related Conflicts - what would you do? </a:t>
            </a:r>
          </a:p>
          <a:p>
            <a:pPr lvl="0" rtl="0">
              <a:spcBef>
                <a:spcPts val="0"/>
              </a:spcBef>
              <a:buNone/>
            </a:pPr>
            <a:r>
              <a:rPr lang="en" sz="2500" u="sng"/>
              <a:t>Get into groups of 3 and discuss</a:t>
            </a:r>
            <a:r>
              <a:rPr lang="en" sz="2500"/>
              <a:t>...</a:t>
            </a:r>
          </a:p>
        </p:txBody>
      </p:sp>
      <p:sp>
        <p:nvSpPr>
          <p:cNvPr id="404" name="Shape 404"/>
          <p:cNvSpPr txBox="1">
            <a:spLocks noGrp="1"/>
          </p:cNvSpPr>
          <p:nvPr>
            <p:ph type="body" idx="1"/>
          </p:nvPr>
        </p:nvSpPr>
        <p:spPr>
          <a:xfrm>
            <a:off x="457200" y="1796575"/>
            <a:ext cx="8229600" cy="4921200"/>
          </a:xfrm>
          <a:prstGeom prst="rect">
            <a:avLst/>
          </a:prstGeom>
        </p:spPr>
        <p:txBody>
          <a:bodyPr lIns="91425" tIns="91425" rIns="91425" bIns="91425" anchor="t" anchorCtr="0">
            <a:noAutofit/>
          </a:bodyPr>
          <a:lstStyle/>
          <a:p>
            <a:pPr lvl="0" rtl="0">
              <a:spcBef>
                <a:spcPts val="0"/>
              </a:spcBef>
              <a:buNone/>
            </a:pPr>
            <a:r>
              <a:rPr lang="en" sz="2500" b="1"/>
              <a:t>Case #1:</a:t>
            </a:r>
            <a:r>
              <a:rPr lang="en" sz="2500"/>
              <a:t> You missed school two days last week because you were sick. You now have several zeros in each of your classes.  </a:t>
            </a:r>
          </a:p>
          <a:p>
            <a:pPr lvl="0" rtl="0">
              <a:spcBef>
                <a:spcPts val="0"/>
              </a:spcBef>
              <a:buNone/>
            </a:pPr>
            <a:r>
              <a:rPr lang="en" sz="2500" b="1"/>
              <a:t>Case #2:</a:t>
            </a:r>
            <a:r>
              <a:rPr lang="en" sz="2500"/>
              <a:t> It's one week before the end of the term in English class and your grades are lower than you had hoped.</a:t>
            </a:r>
          </a:p>
          <a:p>
            <a:pPr>
              <a:spcBef>
                <a:spcPts val="0"/>
              </a:spcBef>
              <a:buNone/>
            </a:pPr>
            <a:r>
              <a:rPr lang="en" sz="2500" b="1"/>
              <a:t>Case #3:</a:t>
            </a:r>
            <a:r>
              <a:rPr lang="en" sz="2500"/>
              <a:t> Your assigned seat in math class is beside someone who talks to you constantly even though you rarely start the conversations. On several occasions, your teacher thought you were talking when you really weren't. You feel like the teacher now thinks you're not paying attention and is beginning to not like you.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If you have an academic concern, you can:</a:t>
            </a:r>
          </a:p>
          <a:p>
            <a:pPr marL="914400" lvl="0" indent="-419100" rtl="0">
              <a:spcBef>
                <a:spcPts val="0"/>
              </a:spcBef>
              <a:buClr>
                <a:schemeClr val="dk1"/>
              </a:buClr>
              <a:buSzPct val="100000"/>
              <a:buFont typeface="Arial"/>
              <a:buAutoNum type="arabicPeriod"/>
            </a:pPr>
            <a:r>
              <a:rPr lang="en"/>
              <a:t>Talk directly with your AP about it</a:t>
            </a:r>
          </a:p>
          <a:p>
            <a:pPr marL="914400" lvl="0" indent="-419100" rtl="0">
              <a:spcBef>
                <a:spcPts val="0"/>
              </a:spcBef>
              <a:buClr>
                <a:schemeClr val="dk1"/>
              </a:buClr>
              <a:buSzPct val="100000"/>
              <a:buFont typeface="Arial"/>
              <a:buAutoNum type="arabicPeriod"/>
            </a:pPr>
            <a:r>
              <a:rPr lang="en"/>
              <a:t>Talk with Mrs. Triplett to brainstorm options</a:t>
            </a:r>
          </a:p>
          <a:p>
            <a:pPr marL="914400" lvl="0" indent="-419100" rtl="0">
              <a:spcBef>
                <a:spcPts val="0"/>
              </a:spcBef>
              <a:buClr>
                <a:schemeClr val="dk1"/>
              </a:buClr>
              <a:buSzPct val="100000"/>
              <a:buFont typeface="Arial"/>
              <a:buAutoNum type="arabicPeriod"/>
            </a:pPr>
            <a:r>
              <a:rPr lang="en"/>
              <a:t>Talk with your parents to get advice or assistance</a:t>
            </a:r>
          </a:p>
          <a:p>
            <a:pPr lvl="0" rtl="0">
              <a:spcBef>
                <a:spcPts val="0"/>
              </a:spcBef>
              <a:buNone/>
            </a:pPr>
            <a:endParaRPr sz="1000"/>
          </a:p>
          <a:p>
            <a:pPr lvl="0">
              <a:spcBef>
                <a:spcPts val="0"/>
              </a:spcBef>
              <a:buNone/>
            </a:pPr>
            <a:r>
              <a:rPr lang="en"/>
              <a:t>You can handle many school-related issues yourself. It's an important skill to be able to problem-solve and advocate for yourself. You can always ask for an adult's help if you're not sure what to do. </a:t>
            </a:r>
          </a:p>
        </p:txBody>
      </p:sp>
      <p:sp>
        <p:nvSpPr>
          <p:cNvPr id="410" name="Shape 4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Problem-Solving in Upper School</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Shape 415"/>
          <p:cNvPicPr preferRelativeResize="0"/>
          <p:nvPr/>
        </p:nvPicPr>
        <p:blipFill>
          <a:blip r:embed="rId3"/>
          <a:stretch>
            <a:fillRect/>
          </a:stretch>
        </p:blipFill>
        <p:spPr>
          <a:xfrm rot="729821">
            <a:off x="6054624" y="1818018"/>
            <a:ext cx="2892602" cy="2175861"/>
          </a:xfrm>
          <a:prstGeom prst="rect">
            <a:avLst/>
          </a:prstGeom>
          <a:noFill/>
          <a:ln>
            <a:noFill/>
          </a:ln>
        </p:spPr>
      </p:pic>
      <p:sp>
        <p:nvSpPr>
          <p:cNvPr id="416" name="Shape 4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10 Tips for Talking with Your APs</a:t>
            </a:r>
          </a:p>
        </p:txBody>
      </p:sp>
      <p:sp>
        <p:nvSpPr>
          <p:cNvPr id="417" name="Shape 417"/>
          <p:cNvSpPr txBox="1">
            <a:spLocks noGrp="1"/>
          </p:cNvSpPr>
          <p:nvPr>
            <p:ph type="body" idx="1"/>
          </p:nvPr>
        </p:nvSpPr>
        <p:spPr>
          <a:xfrm>
            <a:off x="500850" y="1631950"/>
            <a:ext cx="8142299" cy="4967700"/>
          </a:xfrm>
          <a:prstGeom prst="rect">
            <a:avLst/>
          </a:prstGeom>
        </p:spPr>
        <p:txBody>
          <a:bodyPr lIns="91425" tIns="91425" rIns="91425" bIns="91425" anchor="t" anchorCtr="0">
            <a:noAutofit/>
          </a:bodyPr>
          <a:lstStyle/>
          <a:p>
            <a:pPr lvl="0" rtl="0">
              <a:spcBef>
                <a:spcPts val="0"/>
              </a:spcBef>
              <a:buNone/>
            </a:pPr>
            <a:r>
              <a:rPr lang="en" sz="2800"/>
              <a:t>If you have a problem in a class, </a:t>
            </a:r>
          </a:p>
          <a:p>
            <a:pPr lvl="0" rtl="0">
              <a:spcBef>
                <a:spcPts val="0"/>
              </a:spcBef>
              <a:buNone/>
            </a:pPr>
            <a:r>
              <a:rPr lang="en" sz="2800"/>
              <a:t>with an assignment, or with an AP,</a:t>
            </a:r>
          </a:p>
          <a:p>
            <a:pPr lvl="0" rtl="0">
              <a:spcBef>
                <a:spcPts val="0"/>
              </a:spcBef>
              <a:buNone/>
            </a:pPr>
            <a:r>
              <a:rPr lang="en" sz="2800"/>
              <a:t>don't just complain to your friends </a:t>
            </a:r>
          </a:p>
          <a:p>
            <a:pPr lvl="0" rtl="0">
              <a:spcBef>
                <a:spcPts val="0"/>
              </a:spcBef>
              <a:buNone/>
            </a:pPr>
            <a:r>
              <a:rPr lang="en" sz="2800"/>
              <a:t>– talk with your AP! </a:t>
            </a:r>
          </a:p>
          <a:p>
            <a:pPr lvl="0" rtl="0">
              <a:spcBef>
                <a:spcPts val="0"/>
              </a:spcBef>
              <a:buNone/>
            </a:pPr>
            <a:endParaRPr sz="800"/>
          </a:p>
          <a:p>
            <a:pPr lvl="0" rtl="0">
              <a:spcBef>
                <a:spcPts val="0"/>
              </a:spcBef>
              <a:buNone/>
            </a:pPr>
            <a:r>
              <a:rPr lang="en" sz="2800"/>
              <a:t>Learning to voice your concerns in </a:t>
            </a:r>
          </a:p>
          <a:p>
            <a:pPr lvl="0" rtl="0">
              <a:spcBef>
                <a:spcPts val="0"/>
              </a:spcBef>
              <a:buNone/>
            </a:pPr>
            <a:r>
              <a:rPr lang="en" sz="2800"/>
              <a:t>an appropriate, respectful manner is an important skill to master. </a:t>
            </a:r>
          </a:p>
          <a:p>
            <a:pPr lvl="0" rtl="0">
              <a:spcBef>
                <a:spcPts val="0"/>
              </a:spcBef>
              <a:buNone/>
            </a:pPr>
            <a:endParaRPr sz="800"/>
          </a:p>
          <a:p>
            <a:pPr lvl="0" rtl="0">
              <a:spcBef>
                <a:spcPts val="0"/>
              </a:spcBef>
              <a:buNone/>
            </a:pPr>
            <a:r>
              <a:rPr lang="en" sz="2800"/>
              <a:t>Here are some tips to help smooth the conversation...</a:t>
            </a:r>
          </a:p>
          <a:p>
            <a:pPr lvl="0" rtl="0">
              <a:spcBef>
                <a:spcPts val="0"/>
              </a:spcBef>
              <a:buNone/>
            </a:pPr>
            <a:endParaRPr sz="2000"/>
          </a:p>
          <a:p>
            <a:pPr>
              <a:spcBef>
                <a:spcPts val="0"/>
              </a:spcBef>
              <a:buNone/>
            </a:pPr>
            <a:endParaRPr sz="20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COLLEGE-PREP RIGOR</a:t>
            </a:r>
          </a:p>
        </p:txBody>
      </p:sp>
      <p:sp>
        <p:nvSpPr>
          <p:cNvPr id="59" name="Shape 5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74650" rtl="0">
              <a:lnSpc>
                <a:spcPct val="115000"/>
              </a:lnSpc>
              <a:spcBef>
                <a:spcPts val="0"/>
              </a:spcBef>
              <a:buClr>
                <a:schemeClr val="dk1"/>
              </a:buClr>
              <a:buSzPct val="100000"/>
              <a:buFont typeface="Arial"/>
              <a:buChar char="●"/>
            </a:pPr>
            <a:r>
              <a:rPr lang="en" sz="2300">
                <a:solidFill>
                  <a:srgbClr val="000000"/>
                </a:solidFill>
              </a:rPr>
              <a:t>It is expected that ALL students will struggle with the material at some point while in the Upper School - this is ok and is the nature of a rigorous course of study. </a:t>
            </a:r>
          </a:p>
          <a:p>
            <a:pPr marL="457200" lvl="0" indent="-374650" rtl="0">
              <a:lnSpc>
                <a:spcPct val="115000"/>
              </a:lnSpc>
              <a:spcBef>
                <a:spcPts val="0"/>
              </a:spcBef>
              <a:buClr>
                <a:schemeClr val="dk1"/>
              </a:buClr>
              <a:buSzPct val="100000"/>
              <a:buFont typeface="Arial"/>
              <a:buChar char="●"/>
            </a:pPr>
            <a:r>
              <a:rPr lang="en" sz="2300">
                <a:solidFill>
                  <a:srgbClr val="000000"/>
                </a:solidFill>
              </a:rPr>
              <a:t>The level of rigor at PLP prepares students to be successful in college no matter which institution they choose to attend. </a:t>
            </a:r>
          </a:p>
          <a:p>
            <a:pPr marL="457200" lvl="0" indent="-374650" rtl="0">
              <a:lnSpc>
                <a:spcPct val="115000"/>
              </a:lnSpc>
              <a:spcBef>
                <a:spcPts val="0"/>
              </a:spcBef>
              <a:buClr>
                <a:schemeClr val="dk1"/>
              </a:buClr>
              <a:buSzPct val="100000"/>
              <a:buFont typeface="Arial"/>
              <a:buChar char="●"/>
            </a:pPr>
            <a:r>
              <a:rPr lang="en" sz="2300">
                <a:solidFill>
                  <a:srgbClr val="000000"/>
                </a:solidFill>
              </a:rPr>
              <a:t>When you struggle, you learn coping skills that you can apply to similar situations in the future. If you do not struggle now, you WILL in college - a more costly environment with less support and resources.</a:t>
            </a:r>
          </a:p>
          <a:p>
            <a:pPr lvl="0" rtl="0">
              <a:lnSpc>
                <a:spcPct val="115000"/>
              </a:lnSpc>
              <a:spcBef>
                <a:spcPts val="0"/>
              </a:spcBef>
              <a:buNone/>
            </a:pPr>
            <a:endParaRPr sz="800">
              <a:solidFill>
                <a:srgbClr val="000000"/>
              </a:solidFill>
            </a:endParaRPr>
          </a:p>
          <a:p>
            <a:pPr marL="457200" lvl="0" indent="-374650" rtl="0">
              <a:lnSpc>
                <a:spcPct val="115000"/>
              </a:lnSpc>
              <a:spcBef>
                <a:spcPts val="0"/>
              </a:spcBef>
              <a:buClr>
                <a:schemeClr val="dk1"/>
              </a:buClr>
              <a:buSzPct val="100000"/>
              <a:buFont typeface="Arial"/>
              <a:buChar char="●"/>
            </a:pPr>
            <a:r>
              <a:rPr lang="en" sz="2300" b="1"/>
              <a:t>Colleges will only see the </a:t>
            </a:r>
            <a:r>
              <a:rPr lang="en" sz="2300" b="1" u="sng"/>
              <a:t>final</a:t>
            </a:r>
            <a:r>
              <a:rPr lang="en" sz="2300" b="1"/>
              <a:t> grade in each course. They will NOT see term grades.</a:t>
            </a:r>
          </a:p>
          <a:p>
            <a:pPr>
              <a:spcBef>
                <a:spcPts val="0"/>
              </a:spcBef>
              <a:buNone/>
            </a:pPr>
            <a:endParaRPr sz="2000"/>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457200" y="1846275"/>
            <a:ext cx="8229600" cy="4721699"/>
          </a:xfrm>
          <a:prstGeom prst="rect">
            <a:avLst/>
          </a:prstGeom>
        </p:spPr>
        <p:txBody>
          <a:bodyPr lIns="91425" tIns="91425" rIns="91425" bIns="91425" anchor="t" anchorCtr="0">
            <a:noAutofit/>
          </a:bodyPr>
          <a:lstStyle/>
          <a:p>
            <a:pPr marL="457200" lvl="0" indent="-419100" rtl="0">
              <a:spcBef>
                <a:spcPts val="0"/>
              </a:spcBef>
              <a:buClr>
                <a:schemeClr val="dk1"/>
              </a:buClr>
              <a:buSzPct val="115384"/>
              <a:buFont typeface="Arial"/>
              <a:buAutoNum type="arabicPeriod"/>
            </a:pPr>
            <a:r>
              <a:rPr lang="en" sz="2600" b="1"/>
              <a:t>Make an appointment to meet and talk.</a:t>
            </a:r>
            <a:r>
              <a:rPr lang="en" sz="2600"/>
              <a:t> This shows the teacher you’re serious and you have an understanding of his or her busy schedule. Be flexible and do NOT be late.</a:t>
            </a:r>
          </a:p>
          <a:p>
            <a:pPr lvl="0" rtl="0">
              <a:spcBef>
                <a:spcPts val="0"/>
              </a:spcBef>
              <a:buNone/>
            </a:pPr>
            <a:endParaRPr sz="1000"/>
          </a:p>
          <a:p>
            <a:pPr marL="457200" lvl="0" indent="-419100" rtl="0">
              <a:spcBef>
                <a:spcPts val="0"/>
              </a:spcBef>
              <a:buClr>
                <a:schemeClr val="dk1"/>
              </a:buClr>
              <a:buSzPct val="115384"/>
              <a:buFont typeface="Arial"/>
              <a:buAutoNum type="arabicPeriod"/>
            </a:pPr>
            <a:r>
              <a:rPr lang="en" sz="2600" b="1"/>
              <a:t>If you know students who feel the way you do, consider having them go with you to talk with the teacher.</a:t>
            </a:r>
            <a:r>
              <a:rPr lang="en" sz="2600"/>
              <a:t> There’s strength in numbers. If a teacher hears the same thing from four or five people, he or she may be more likely to do something about it.</a:t>
            </a:r>
          </a:p>
        </p:txBody>
      </p:sp>
      <p:sp>
        <p:nvSpPr>
          <p:cNvPr id="423" name="Shape 423"/>
          <p:cNvSpPr txBox="1">
            <a:spLocks noGrp="1"/>
          </p:cNvSpPr>
          <p:nvPr>
            <p:ph type="title"/>
          </p:nvPr>
        </p:nvSpPr>
        <p:spPr>
          <a:xfrm>
            <a:off x="609600" y="427037"/>
            <a:ext cx="8229600" cy="1143000"/>
          </a:xfrm>
          <a:prstGeom prst="rect">
            <a:avLst/>
          </a:prstGeom>
        </p:spPr>
        <p:txBody>
          <a:bodyPr lIns="91425" tIns="91425" rIns="91425" bIns="91425" anchor="b" anchorCtr="0">
            <a:noAutofit/>
          </a:bodyPr>
          <a:lstStyle/>
          <a:p>
            <a:pPr lvl="0" rtl="0">
              <a:spcBef>
                <a:spcPts val="0"/>
              </a:spcBef>
              <a:buNone/>
            </a:pPr>
            <a:r>
              <a:rPr lang="en"/>
              <a:t>10 Tips for Talking with Your APs...</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457200" y="1782775"/>
            <a:ext cx="8229600" cy="4785000"/>
          </a:xfrm>
          <a:prstGeom prst="rect">
            <a:avLst/>
          </a:prstGeom>
        </p:spPr>
        <p:txBody>
          <a:bodyPr lIns="91425" tIns="91425" rIns="91425" bIns="91425" anchor="t" anchorCtr="0">
            <a:noAutofit/>
          </a:bodyPr>
          <a:lstStyle/>
          <a:p>
            <a:pPr marL="457200" lvl="0" indent="-393700" rtl="0">
              <a:spcBef>
                <a:spcPts val="0"/>
              </a:spcBef>
              <a:buClr>
                <a:schemeClr val="dk1"/>
              </a:buClr>
              <a:buSzPct val="100000"/>
              <a:buFont typeface="Arial"/>
              <a:buAutoNum type="arabicPeriod" startAt="3"/>
            </a:pPr>
            <a:r>
              <a:rPr lang="en" sz="2600" b="1"/>
              <a:t>Think through what you want to say BEFORE you go into your meeting with the teacher.</a:t>
            </a:r>
            <a:r>
              <a:rPr lang="en" sz="2600"/>
              <a:t> Write down your questions or concerns. Make a list of items you want to cover.</a:t>
            </a:r>
          </a:p>
          <a:p>
            <a:pPr lvl="0" rtl="0">
              <a:spcBef>
                <a:spcPts val="0"/>
              </a:spcBef>
              <a:buNone/>
            </a:pPr>
            <a:endParaRPr sz="1000"/>
          </a:p>
          <a:p>
            <a:pPr marL="457200" lvl="0" indent="-393700" rtl="0">
              <a:spcBef>
                <a:spcPts val="0"/>
              </a:spcBef>
              <a:buClr>
                <a:schemeClr val="dk1"/>
              </a:buClr>
              <a:buSzPct val="100000"/>
              <a:buFont typeface="Arial"/>
              <a:buAutoNum type="arabicPeriod" startAt="3"/>
            </a:pPr>
            <a:r>
              <a:rPr lang="en" sz="2600" b="1"/>
              <a:t>Choose your words carefully. </a:t>
            </a:r>
            <a:r>
              <a:rPr lang="en" sz="2600"/>
              <a:t>For example, instead of saying, “I hate doing reports; they are a waste of time,” try, “Is there some other way I could satisfy this requirement? Could I do a video instead?” Never use the word “boring.” It is an overused word and adults tend to tune out when teenagers use it.</a:t>
            </a:r>
          </a:p>
        </p:txBody>
      </p:sp>
      <p:sp>
        <p:nvSpPr>
          <p:cNvPr id="429" name="Shape 429"/>
          <p:cNvSpPr txBox="1">
            <a:spLocks noGrp="1"/>
          </p:cNvSpPr>
          <p:nvPr>
            <p:ph type="title"/>
          </p:nvPr>
        </p:nvSpPr>
        <p:spPr>
          <a:xfrm>
            <a:off x="609600" y="427037"/>
            <a:ext cx="8229600" cy="1143000"/>
          </a:xfrm>
          <a:prstGeom prst="rect">
            <a:avLst/>
          </a:prstGeom>
        </p:spPr>
        <p:txBody>
          <a:bodyPr lIns="91425" tIns="91425" rIns="91425" bIns="91425" anchor="b" anchorCtr="0">
            <a:noAutofit/>
          </a:bodyPr>
          <a:lstStyle/>
          <a:p>
            <a:pPr lvl="0" rtl="0">
              <a:spcBef>
                <a:spcPts val="0"/>
              </a:spcBef>
              <a:buNone/>
            </a:pPr>
            <a:r>
              <a:rPr lang="en"/>
              <a:t>10 Tips for Talking with Your APs...</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457200" y="1854225"/>
            <a:ext cx="8229600" cy="4713600"/>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AutoNum type="arabicPeriod" startAt="5"/>
            </a:pPr>
            <a:r>
              <a:rPr lang="en" sz="2800" b="1"/>
              <a:t>Don’t expect the teacher to do all the work or come up with all the answers.</a:t>
            </a:r>
            <a:r>
              <a:rPr lang="en" sz="2800"/>
              <a:t> Be prepared to make suggestions, offer solutions or suggest resources. The teacher will appreciate that you took the initiative.</a:t>
            </a:r>
          </a:p>
          <a:p>
            <a:pPr lvl="0" rtl="0">
              <a:spcBef>
                <a:spcPts val="0"/>
              </a:spcBef>
              <a:buNone/>
            </a:pPr>
            <a:endParaRPr sz="1000"/>
          </a:p>
          <a:p>
            <a:pPr marL="457200" lvl="0" indent="-406400" rtl="0">
              <a:spcBef>
                <a:spcPts val="0"/>
              </a:spcBef>
              <a:buClr>
                <a:schemeClr val="dk1"/>
              </a:buClr>
              <a:buSzPct val="100000"/>
              <a:buFont typeface="Arial"/>
              <a:buAutoNum type="arabicPeriod" startAt="5"/>
            </a:pPr>
            <a:r>
              <a:rPr lang="en" sz="2800" b="1"/>
              <a:t>Be diplomatic, tactful and respectful. </a:t>
            </a:r>
            <a:r>
              <a:rPr lang="en" sz="2800"/>
              <a:t>Teachers have feelings, too. And they’re more likely to be responsive if you remember that the purpose of your meeting is conversation, not confrontation.</a:t>
            </a:r>
          </a:p>
          <a:p>
            <a:pPr lvl="0" rtl="0">
              <a:spcBef>
                <a:spcPts val="0"/>
              </a:spcBef>
              <a:buNone/>
            </a:pPr>
            <a:endParaRPr sz="2600"/>
          </a:p>
        </p:txBody>
      </p:sp>
      <p:sp>
        <p:nvSpPr>
          <p:cNvPr id="435" name="Shape 435"/>
          <p:cNvSpPr txBox="1">
            <a:spLocks noGrp="1"/>
          </p:cNvSpPr>
          <p:nvPr>
            <p:ph type="title"/>
          </p:nvPr>
        </p:nvSpPr>
        <p:spPr>
          <a:xfrm>
            <a:off x="609600" y="427037"/>
            <a:ext cx="8229600" cy="1143000"/>
          </a:xfrm>
          <a:prstGeom prst="rect">
            <a:avLst/>
          </a:prstGeom>
        </p:spPr>
        <p:txBody>
          <a:bodyPr lIns="91425" tIns="91425" rIns="91425" bIns="91425" anchor="b" anchorCtr="0">
            <a:noAutofit/>
          </a:bodyPr>
          <a:lstStyle/>
          <a:p>
            <a:pPr lvl="0" rtl="0">
              <a:spcBef>
                <a:spcPts val="0"/>
              </a:spcBef>
              <a:buNone/>
            </a:pPr>
            <a:r>
              <a:rPr lang="en"/>
              <a:t>10 Tips for Talking with Your APs...</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457200" y="1941525"/>
            <a:ext cx="8229600" cy="4626299"/>
          </a:xfrm>
          <a:prstGeom prst="rect">
            <a:avLst/>
          </a:prstGeom>
        </p:spPr>
        <p:txBody>
          <a:bodyPr lIns="91425" tIns="91425" rIns="91425" bIns="91425" anchor="t" anchorCtr="0">
            <a:noAutofit/>
          </a:bodyPr>
          <a:lstStyle/>
          <a:p>
            <a:pPr marL="457200" lvl="0" indent="-393700" rtl="0">
              <a:spcBef>
                <a:spcPts val="0"/>
              </a:spcBef>
              <a:buClr>
                <a:schemeClr val="dk1"/>
              </a:buClr>
              <a:buSzPct val="100000"/>
              <a:buFont typeface="Arial"/>
              <a:buAutoNum type="arabicPeriod" startAt="7"/>
            </a:pPr>
            <a:r>
              <a:rPr lang="en" sz="2600" b="1"/>
              <a:t>Focus on what you need, instead of what you think the teacher is doing wrong. </a:t>
            </a:r>
            <a:r>
              <a:rPr lang="en" sz="2600"/>
              <a:t>The more the teacher learns about you, the more he/she will be able to help you. The more defensive the teacher feels, the less he/she will want to help.</a:t>
            </a:r>
          </a:p>
          <a:p>
            <a:pPr lvl="0" rtl="0">
              <a:spcBef>
                <a:spcPts val="0"/>
              </a:spcBef>
              <a:buNone/>
            </a:pPr>
            <a:endParaRPr sz="1000"/>
          </a:p>
          <a:p>
            <a:pPr marL="457200" lvl="0" indent="-393700" rtl="0">
              <a:spcBef>
                <a:spcPts val="0"/>
              </a:spcBef>
              <a:buClr>
                <a:schemeClr val="dk1"/>
              </a:buClr>
              <a:buSzPct val="100000"/>
              <a:buFont typeface="Arial"/>
              <a:buAutoNum type="arabicPeriod" startAt="7"/>
            </a:pPr>
            <a:r>
              <a:rPr lang="en" sz="2600" b="1"/>
              <a:t>Don’t forget to listen. </a:t>
            </a:r>
            <a:r>
              <a:rPr lang="en" sz="2600"/>
              <a:t>This may seem obvious but many students need to practice this important skill. The purpose of the meeting isn’t just to voice your concern, but to come to a mutual agreement. This requires equal listening from both parties.</a:t>
            </a:r>
          </a:p>
          <a:p>
            <a:pPr lvl="0" rtl="0">
              <a:spcBef>
                <a:spcPts val="0"/>
              </a:spcBef>
              <a:buNone/>
            </a:pPr>
            <a:endParaRPr sz="2600"/>
          </a:p>
        </p:txBody>
      </p:sp>
      <p:sp>
        <p:nvSpPr>
          <p:cNvPr id="441" name="Shape 441"/>
          <p:cNvSpPr txBox="1">
            <a:spLocks noGrp="1"/>
          </p:cNvSpPr>
          <p:nvPr>
            <p:ph type="title"/>
          </p:nvPr>
        </p:nvSpPr>
        <p:spPr>
          <a:xfrm>
            <a:off x="609600" y="427037"/>
            <a:ext cx="8229600" cy="1143000"/>
          </a:xfrm>
          <a:prstGeom prst="rect">
            <a:avLst/>
          </a:prstGeom>
        </p:spPr>
        <p:txBody>
          <a:bodyPr lIns="91425" tIns="91425" rIns="91425" bIns="91425" anchor="b" anchorCtr="0">
            <a:noAutofit/>
          </a:bodyPr>
          <a:lstStyle/>
          <a:p>
            <a:pPr lvl="0" rtl="0">
              <a:spcBef>
                <a:spcPts val="0"/>
              </a:spcBef>
              <a:buNone/>
            </a:pPr>
            <a:r>
              <a:rPr lang="en"/>
              <a:t>10 Tips for Talking with Your APs...</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457200" y="1989150"/>
            <a:ext cx="8229600" cy="4578600"/>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AutoNum type="arabicPeriod" startAt="9"/>
            </a:pPr>
            <a:r>
              <a:rPr lang="en" sz="2800" b="1"/>
              <a:t>Bring your sense of humor. </a:t>
            </a:r>
            <a:r>
              <a:rPr lang="en" sz="2800"/>
              <a:t>Not necessarily the joke-telling sense of humor but the kind that lets you laugh at yourself and your own misunderstandings and mistakes.</a:t>
            </a:r>
          </a:p>
          <a:p>
            <a:pPr lvl="0" rtl="0">
              <a:spcBef>
                <a:spcPts val="0"/>
              </a:spcBef>
              <a:buNone/>
            </a:pPr>
            <a:endParaRPr sz="1000"/>
          </a:p>
          <a:p>
            <a:pPr marL="457200" lvl="0" indent="-406400" rtl="0">
              <a:spcBef>
                <a:spcPts val="0"/>
              </a:spcBef>
              <a:buClr>
                <a:schemeClr val="dk1"/>
              </a:buClr>
              <a:buSzPct val="100000"/>
              <a:buFont typeface="Arial"/>
              <a:buAutoNum type="arabicPeriod" startAt="9"/>
            </a:pPr>
            <a:r>
              <a:rPr lang="en" sz="2800" b="1"/>
              <a:t>If the meeting isn’t the success you hoped it would be, get help from another adult,</a:t>
            </a:r>
            <a:r>
              <a:rPr lang="en" sz="2800"/>
              <a:t> such as a counselor, another teacher or staff member who is likely to support you and advocate for you. Then try again!</a:t>
            </a:r>
          </a:p>
          <a:p>
            <a:pPr lvl="0" rtl="0">
              <a:spcBef>
                <a:spcPts val="0"/>
              </a:spcBef>
              <a:buNone/>
            </a:pPr>
            <a:endParaRPr sz="2600"/>
          </a:p>
          <a:p>
            <a:pPr lvl="0" rtl="0">
              <a:spcBef>
                <a:spcPts val="0"/>
              </a:spcBef>
              <a:buNone/>
            </a:pPr>
            <a:endParaRPr sz="2600"/>
          </a:p>
        </p:txBody>
      </p:sp>
      <p:sp>
        <p:nvSpPr>
          <p:cNvPr id="447" name="Shape 447"/>
          <p:cNvSpPr txBox="1">
            <a:spLocks noGrp="1"/>
          </p:cNvSpPr>
          <p:nvPr>
            <p:ph type="title"/>
          </p:nvPr>
        </p:nvSpPr>
        <p:spPr>
          <a:xfrm>
            <a:off x="609600" y="427037"/>
            <a:ext cx="8229600" cy="1143000"/>
          </a:xfrm>
          <a:prstGeom prst="rect">
            <a:avLst/>
          </a:prstGeom>
        </p:spPr>
        <p:txBody>
          <a:bodyPr lIns="91425" tIns="91425" rIns="91425" bIns="91425" anchor="b" anchorCtr="0">
            <a:noAutofit/>
          </a:bodyPr>
          <a:lstStyle/>
          <a:p>
            <a:pPr lvl="0" rtl="0">
              <a:spcBef>
                <a:spcPts val="0"/>
              </a:spcBef>
              <a:buNone/>
            </a:pPr>
            <a:r>
              <a:rPr lang="en"/>
              <a:t>10 Tips for Talking with Your APs...</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Getting Help from the Counselor</a:t>
            </a:r>
          </a:p>
        </p:txBody>
      </p:sp>
      <p:sp>
        <p:nvSpPr>
          <p:cNvPr id="453" name="Shape 453"/>
          <p:cNvSpPr txBox="1">
            <a:spLocks noGrp="1"/>
          </p:cNvSpPr>
          <p:nvPr>
            <p:ph type="body" idx="1"/>
          </p:nvPr>
        </p:nvSpPr>
        <p:spPr>
          <a:xfrm>
            <a:off x="457200" y="1564925"/>
            <a:ext cx="8229600" cy="4967700"/>
          </a:xfrm>
          <a:prstGeom prst="rect">
            <a:avLst/>
          </a:prstGeom>
        </p:spPr>
        <p:txBody>
          <a:bodyPr lIns="91425" tIns="91425" rIns="91425" bIns="91425" anchor="t" anchorCtr="0">
            <a:noAutofit/>
          </a:bodyPr>
          <a:lstStyle/>
          <a:p>
            <a:pPr lvl="0" rtl="0">
              <a:spcBef>
                <a:spcPts val="0"/>
              </a:spcBef>
              <a:buNone/>
            </a:pPr>
            <a:r>
              <a:rPr lang="en" sz="2800"/>
              <a:t>Mrs. Triplett is a "trained troubleshooter" - this means her main job is to help students figure out solutions to their problems.</a:t>
            </a:r>
          </a:p>
          <a:p>
            <a:pPr lvl="0" rtl="0">
              <a:spcBef>
                <a:spcPts val="0"/>
              </a:spcBef>
              <a:buNone/>
            </a:pPr>
            <a:endParaRPr sz="2400"/>
          </a:p>
          <a:p>
            <a:pPr lvl="0" rtl="0">
              <a:spcBef>
                <a:spcPts val="0"/>
              </a:spcBef>
              <a:buNone/>
            </a:pPr>
            <a:r>
              <a:rPr lang="en" sz="2400"/>
              <a:t>Problems may be related to classes, grades, APs, peers, extracurriculars, home, friends, etc.</a:t>
            </a:r>
          </a:p>
          <a:p>
            <a:pPr lvl="0" rtl="0">
              <a:spcBef>
                <a:spcPts val="0"/>
              </a:spcBef>
              <a:buNone/>
            </a:pPr>
            <a:endParaRPr sz="2400"/>
          </a:p>
          <a:p>
            <a:pPr lvl="0" rtl="0">
              <a:spcBef>
                <a:spcPts val="0"/>
              </a:spcBef>
              <a:buNone/>
            </a:pPr>
            <a:r>
              <a:rPr lang="en" sz="2400"/>
              <a:t>Mrs. Triplett is here to help you </a:t>
            </a:r>
          </a:p>
          <a:p>
            <a:pPr lvl="0" rtl="0">
              <a:spcBef>
                <a:spcPts val="0"/>
              </a:spcBef>
              <a:buNone/>
            </a:pPr>
            <a:r>
              <a:rPr lang="en" sz="2400"/>
              <a:t>manage any issue you may be </a:t>
            </a:r>
          </a:p>
          <a:p>
            <a:pPr lvl="0" rtl="0">
              <a:spcBef>
                <a:spcPts val="0"/>
              </a:spcBef>
              <a:buNone/>
            </a:pPr>
            <a:r>
              <a:rPr lang="en" sz="2400"/>
              <a:t>facing!</a:t>
            </a:r>
          </a:p>
        </p:txBody>
      </p:sp>
      <p:pic>
        <p:nvPicPr>
          <p:cNvPr id="454" name="Shape 454"/>
          <p:cNvPicPr preferRelativeResize="0"/>
          <p:nvPr/>
        </p:nvPicPr>
        <p:blipFill>
          <a:blip r:embed="rId3"/>
          <a:stretch>
            <a:fillRect/>
          </a:stretch>
        </p:blipFill>
        <p:spPr>
          <a:xfrm>
            <a:off x="5367850" y="3808524"/>
            <a:ext cx="3573050" cy="2865149"/>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Getting Help from the Counselor</a:t>
            </a:r>
          </a:p>
        </p:txBody>
      </p:sp>
      <p:sp>
        <p:nvSpPr>
          <p:cNvPr id="460" name="Shape 46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sz="3800" i="1"/>
              <a:t>What you say in Mrs. Triplett's office, </a:t>
            </a:r>
          </a:p>
          <a:p>
            <a:pPr lvl="0" rtl="0">
              <a:spcBef>
                <a:spcPts val="0"/>
              </a:spcBef>
              <a:buNone/>
            </a:pPr>
            <a:r>
              <a:rPr lang="en" sz="3800" i="1"/>
              <a:t>stays in Mrs. Triplett's office!</a:t>
            </a:r>
          </a:p>
          <a:p>
            <a:pPr lvl="0" rtl="0">
              <a:spcBef>
                <a:spcPts val="0"/>
              </a:spcBef>
              <a:buNone/>
            </a:pPr>
            <a:endParaRPr/>
          </a:p>
          <a:p>
            <a:pPr lvl="0" rtl="0">
              <a:spcBef>
                <a:spcPts val="0"/>
              </a:spcBef>
              <a:buNone/>
            </a:pPr>
            <a:r>
              <a:rPr lang="en" b="1" u="sng"/>
              <a:t>EXCEPT</a:t>
            </a:r>
            <a:r>
              <a:rPr lang="en"/>
              <a:t> in the following circumstances:</a:t>
            </a:r>
          </a:p>
          <a:p>
            <a:pPr lvl="0" rtl="0">
              <a:spcBef>
                <a:spcPts val="0"/>
              </a:spcBef>
              <a:buNone/>
            </a:pPr>
            <a:endParaRPr sz="1000"/>
          </a:p>
          <a:p>
            <a:pPr marL="914400" lvl="0" indent="-419100" rtl="0">
              <a:spcBef>
                <a:spcPts val="0"/>
              </a:spcBef>
              <a:buClr>
                <a:schemeClr val="dk1"/>
              </a:buClr>
              <a:buSzPct val="100000"/>
              <a:buFont typeface="Arial"/>
              <a:buAutoNum type="arabicPeriod"/>
            </a:pPr>
            <a:r>
              <a:rPr lang="en"/>
              <a:t>You give her permission to share the info</a:t>
            </a:r>
          </a:p>
          <a:p>
            <a:pPr marL="914400" lvl="0" indent="-419100" rtl="0">
              <a:spcBef>
                <a:spcPts val="0"/>
              </a:spcBef>
              <a:buClr>
                <a:schemeClr val="dk1"/>
              </a:buClr>
              <a:buSzPct val="100000"/>
              <a:buFont typeface="Arial"/>
              <a:buAutoNum type="arabicPeriod"/>
            </a:pPr>
            <a:r>
              <a:rPr lang="en"/>
              <a:t>Harm to self or others</a:t>
            </a:r>
          </a:p>
          <a:p>
            <a:pPr marL="914400" lvl="0" indent="-419100" rtl="0">
              <a:spcBef>
                <a:spcPts val="0"/>
              </a:spcBef>
              <a:buClr>
                <a:schemeClr val="dk1"/>
              </a:buClr>
              <a:buSzPct val="100000"/>
              <a:buFont typeface="Arial"/>
              <a:buAutoNum type="arabicPeriod"/>
            </a:pPr>
            <a:r>
              <a:rPr lang="en"/>
              <a:t>Abuse/neglect</a:t>
            </a:r>
          </a:p>
          <a:p>
            <a:pPr marL="914400" lvl="0" indent="-419100" rtl="0">
              <a:spcBef>
                <a:spcPts val="0"/>
              </a:spcBef>
              <a:buClr>
                <a:schemeClr val="dk1"/>
              </a:buClr>
              <a:buSzPct val="100000"/>
              <a:buFont typeface="Arial"/>
              <a:buAutoNum type="arabicPeriod"/>
            </a:pPr>
            <a:r>
              <a:rPr lang="en"/>
              <a:t>Court/legal order</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179400"/>
            <a:ext cx="8411999" cy="1592399"/>
          </a:xfrm>
          <a:prstGeom prst="rect">
            <a:avLst/>
          </a:prstGeom>
        </p:spPr>
        <p:txBody>
          <a:bodyPr lIns="91425" tIns="91425" rIns="91425" bIns="91425" anchor="b" anchorCtr="0">
            <a:noAutofit/>
          </a:bodyPr>
          <a:lstStyle/>
          <a:p>
            <a:pPr>
              <a:spcBef>
                <a:spcPts val="0"/>
              </a:spcBef>
              <a:buNone/>
            </a:pPr>
            <a:r>
              <a:rPr lang="en" sz="2800"/>
              <a:t>In groups of 3, discuss: which of the following situations should you problem-solve on your own and which might you need an adult's help?</a:t>
            </a:r>
          </a:p>
        </p:txBody>
      </p:sp>
      <p:sp>
        <p:nvSpPr>
          <p:cNvPr id="466" name="Shape 466"/>
          <p:cNvSpPr txBox="1">
            <a:spLocks noGrp="1"/>
          </p:cNvSpPr>
          <p:nvPr>
            <p:ph type="body" idx="1"/>
          </p:nvPr>
        </p:nvSpPr>
        <p:spPr>
          <a:xfrm>
            <a:off x="457200" y="1867050"/>
            <a:ext cx="4062299" cy="4700700"/>
          </a:xfrm>
          <a:prstGeom prst="rect">
            <a:avLst/>
          </a:prstGeom>
        </p:spPr>
        <p:txBody>
          <a:bodyPr lIns="91425" tIns="91425" rIns="91425" bIns="91425" anchor="t" anchorCtr="0">
            <a:noAutofit/>
          </a:bodyPr>
          <a:lstStyle/>
          <a:p>
            <a:pPr marL="457200" lvl="0" indent="-355600" rtl="0">
              <a:spcBef>
                <a:spcPts val="0"/>
              </a:spcBef>
              <a:buClr>
                <a:srgbClr val="000000"/>
              </a:buClr>
              <a:buSzPct val="100000"/>
              <a:buFont typeface="Arial"/>
              <a:buChar char="●"/>
            </a:pPr>
            <a:r>
              <a:rPr lang="en" sz="2000">
                <a:solidFill>
                  <a:srgbClr val="000000"/>
                </a:solidFill>
              </a:rPr>
              <a:t>Forgot homework</a:t>
            </a:r>
          </a:p>
          <a:p>
            <a:pPr marL="457200" lvl="0" indent="-355600" rtl="0">
              <a:spcBef>
                <a:spcPts val="0"/>
              </a:spcBef>
              <a:buClr>
                <a:srgbClr val="000000"/>
              </a:buClr>
              <a:buSzPct val="100000"/>
              <a:buFont typeface="Arial"/>
              <a:buChar char="●"/>
            </a:pPr>
            <a:r>
              <a:rPr lang="en" sz="2000">
                <a:solidFill>
                  <a:srgbClr val="000000"/>
                </a:solidFill>
              </a:rPr>
              <a:t>Have a question about the assignment or homework</a:t>
            </a:r>
          </a:p>
          <a:p>
            <a:pPr marL="457200" lvl="0" indent="-355600" rtl="0">
              <a:spcBef>
                <a:spcPts val="0"/>
              </a:spcBef>
              <a:buClr>
                <a:srgbClr val="000000"/>
              </a:buClr>
              <a:buSzPct val="100000"/>
              <a:buFont typeface="Arial"/>
              <a:buChar char="●"/>
            </a:pPr>
            <a:r>
              <a:rPr lang="en" sz="2000">
                <a:solidFill>
                  <a:srgbClr val="000000"/>
                </a:solidFill>
              </a:rPr>
              <a:t>A friend is making dangerous choices</a:t>
            </a:r>
          </a:p>
          <a:p>
            <a:pPr marL="457200" lvl="0" indent="-355600" rtl="0">
              <a:spcBef>
                <a:spcPts val="0"/>
              </a:spcBef>
              <a:buClr>
                <a:srgbClr val="000000"/>
              </a:buClr>
              <a:buSzPct val="100000"/>
              <a:buFont typeface="Arial"/>
              <a:buChar char="●"/>
            </a:pPr>
            <a:r>
              <a:rPr lang="en" sz="2000">
                <a:solidFill>
                  <a:srgbClr val="000000"/>
                </a:solidFill>
              </a:rPr>
              <a:t>Do not understand the material in a class</a:t>
            </a:r>
          </a:p>
          <a:p>
            <a:pPr marL="457200" lvl="0" indent="-355600" rtl="0">
              <a:spcBef>
                <a:spcPts val="0"/>
              </a:spcBef>
              <a:buClr>
                <a:srgbClr val="000000"/>
              </a:buClr>
              <a:buSzPct val="100000"/>
              <a:buFont typeface="Arial"/>
              <a:buChar char="●"/>
            </a:pPr>
            <a:r>
              <a:rPr lang="en" sz="2000">
                <a:solidFill>
                  <a:srgbClr val="000000"/>
                </a:solidFill>
              </a:rPr>
              <a:t>Failed a test</a:t>
            </a:r>
          </a:p>
          <a:p>
            <a:pPr marL="457200" lvl="0" indent="-355600" rtl="0">
              <a:spcBef>
                <a:spcPts val="0"/>
              </a:spcBef>
              <a:buClr>
                <a:srgbClr val="000000"/>
              </a:buClr>
              <a:buSzPct val="100000"/>
              <a:buFont typeface="Arial"/>
              <a:buChar char="●"/>
            </a:pPr>
            <a:r>
              <a:rPr lang="en" sz="2000">
                <a:solidFill>
                  <a:srgbClr val="000000"/>
                </a:solidFill>
              </a:rPr>
              <a:t>Think you may have a learning disability</a:t>
            </a:r>
          </a:p>
          <a:p>
            <a:pPr marL="457200" lvl="0" indent="-355600" rtl="0">
              <a:spcBef>
                <a:spcPts val="0"/>
              </a:spcBef>
              <a:buClr>
                <a:srgbClr val="000000"/>
              </a:buClr>
              <a:buSzPct val="100000"/>
              <a:buFont typeface="Arial"/>
              <a:buChar char="●"/>
            </a:pPr>
            <a:r>
              <a:rPr lang="en" sz="2000">
                <a:solidFill>
                  <a:srgbClr val="000000"/>
                </a:solidFill>
              </a:rPr>
              <a:t>Need tutoring</a:t>
            </a:r>
          </a:p>
          <a:p>
            <a:pPr marL="457200" lvl="0" indent="-355600" rtl="0">
              <a:spcBef>
                <a:spcPts val="0"/>
              </a:spcBef>
              <a:buClr>
                <a:srgbClr val="000000"/>
              </a:buClr>
              <a:buSzPct val="100000"/>
              <a:buFont typeface="Arial"/>
              <a:buChar char="●"/>
            </a:pPr>
            <a:r>
              <a:rPr lang="en" sz="2000">
                <a:solidFill>
                  <a:srgbClr val="000000"/>
                </a:solidFill>
              </a:rPr>
              <a:t>Feeling overwhelmed or stressed</a:t>
            </a:r>
          </a:p>
          <a:p>
            <a:pPr marL="457200" lvl="0" indent="-355600" rtl="0">
              <a:spcBef>
                <a:spcPts val="0"/>
              </a:spcBef>
              <a:buClr>
                <a:srgbClr val="000000"/>
              </a:buClr>
              <a:buSzPct val="100000"/>
              <a:buFont typeface="Arial"/>
              <a:buChar char="●"/>
            </a:pPr>
            <a:r>
              <a:rPr lang="en" sz="2000">
                <a:solidFill>
                  <a:srgbClr val="000000"/>
                </a:solidFill>
              </a:rPr>
              <a:t>Difficulty getting along with the teacher</a:t>
            </a:r>
          </a:p>
        </p:txBody>
      </p:sp>
      <p:sp>
        <p:nvSpPr>
          <p:cNvPr id="467" name="Shape 467"/>
          <p:cNvSpPr txBox="1">
            <a:spLocks noGrp="1"/>
          </p:cNvSpPr>
          <p:nvPr>
            <p:ph type="body" idx="2"/>
          </p:nvPr>
        </p:nvSpPr>
        <p:spPr>
          <a:xfrm>
            <a:off x="4586300" y="1867050"/>
            <a:ext cx="4062299" cy="4700700"/>
          </a:xfrm>
          <a:prstGeom prst="rect">
            <a:avLst/>
          </a:prstGeom>
        </p:spPr>
        <p:txBody>
          <a:bodyPr lIns="91425" tIns="91425" rIns="91425" bIns="91425" anchor="t" anchorCtr="0">
            <a:noAutofit/>
          </a:bodyPr>
          <a:lstStyle/>
          <a:p>
            <a:pPr marL="457200" lvl="0" indent="-355600" rtl="0">
              <a:spcBef>
                <a:spcPts val="0"/>
              </a:spcBef>
              <a:buClr>
                <a:srgbClr val="000000"/>
              </a:buClr>
              <a:buSzPct val="100000"/>
              <a:buFont typeface="Arial"/>
              <a:buChar char="●"/>
            </a:pPr>
            <a:r>
              <a:rPr lang="en" sz="2000">
                <a:solidFill>
                  <a:srgbClr val="000000"/>
                </a:solidFill>
              </a:rPr>
              <a:t>Were absent, need make-up work</a:t>
            </a:r>
          </a:p>
          <a:p>
            <a:pPr marL="457200" lvl="0" indent="-355600" rtl="0">
              <a:spcBef>
                <a:spcPts val="0"/>
              </a:spcBef>
              <a:buClr>
                <a:srgbClr val="000000"/>
              </a:buClr>
              <a:buSzPct val="100000"/>
              <a:buFont typeface="Arial"/>
              <a:buChar char="●"/>
            </a:pPr>
            <a:r>
              <a:rPr lang="en" sz="2000">
                <a:solidFill>
                  <a:srgbClr val="000000"/>
                </a:solidFill>
              </a:rPr>
              <a:t>Friend might be suicidal</a:t>
            </a:r>
          </a:p>
          <a:p>
            <a:pPr marL="457200" lvl="0" indent="-355600" rtl="0">
              <a:spcBef>
                <a:spcPts val="0"/>
              </a:spcBef>
              <a:buClr>
                <a:srgbClr val="000000"/>
              </a:buClr>
              <a:buSzPct val="100000"/>
              <a:buFont typeface="Arial"/>
              <a:buChar char="●"/>
            </a:pPr>
            <a:r>
              <a:rPr lang="en" sz="2000">
                <a:solidFill>
                  <a:srgbClr val="000000"/>
                </a:solidFill>
              </a:rPr>
              <a:t>Difficulty navigating Edline/PowerSchool</a:t>
            </a:r>
          </a:p>
          <a:p>
            <a:pPr marL="457200" lvl="0" indent="-355600" rtl="0">
              <a:spcBef>
                <a:spcPts val="0"/>
              </a:spcBef>
              <a:buClr>
                <a:srgbClr val="000000"/>
              </a:buClr>
              <a:buSzPct val="100000"/>
              <a:buFont typeface="Arial"/>
              <a:buChar char="●"/>
            </a:pPr>
            <a:r>
              <a:rPr lang="en" sz="2000">
                <a:solidFill>
                  <a:srgbClr val="000000"/>
                </a:solidFill>
              </a:rPr>
              <a:t>Feeling distracted in class</a:t>
            </a:r>
          </a:p>
          <a:p>
            <a:pPr marL="457200" lvl="0" indent="-355600" rtl="0">
              <a:spcBef>
                <a:spcPts val="0"/>
              </a:spcBef>
              <a:buClr>
                <a:srgbClr val="000000"/>
              </a:buClr>
              <a:buSzPct val="100000"/>
              <a:buFont typeface="Arial"/>
              <a:buChar char="●"/>
            </a:pPr>
            <a:r>
              <a:rPr lang="en" sz="2000">
                <a:solidFill>
                  <a:srgbClr val="000000"/>
                </a:solidFill>
              </a:rPr>
              <a:t>Failing several classes</a:t>
            </a:r>
          </a:p>
          <a:p>
            <a:pPr marL="457200" lvl="0" indent="-355600" rtl="0">
              <a:spcBef>
                <a:spcPts val="0"/>
              </a:spcBef>
              <a:buClr>
                <a:srgbClr val="000000"/>
              </a:buClr>
              <a:buSzPct val="100000"/>
              <a:buFont typeface="Arial"/>
              <a:buChar char="●"/>
            </a:pPr>
            <a:r>
              <a:rPr lang="en" sz="2000">
                <a:solidFill>
                  <a:srgbClr val="000000"/>
                </a:solidFill>
              </a:rPr>
              <a:t>Experiencing test anxiety</a:t>
            </a:r>
          </a:p>
          <a:p>
            <a:pPr marL="457200" lvl="0" indent="-355600" rtl="0">
              <a:spcBef>
                <a:spcPts val="0"/>
              </a:spcBef>
              <a:buClr>
                <a:srgbClr val="000000"/>
              </a:buClr>
              <a:buSzPct val="100000"/>
              <a:buFont typeface="Arial"/>
              <a:buChar char="●"/>
            </a:pPr>
            <a:r>
              <a:rPr lang="en" sz="2000">
                <a:solidFill>
                  <a:srgbClr val="000000"/>
                </a:solidFill>
              </a:rPr>
              <a:t>Having a conflict with a classmate or peer</a:t>
            </a:r>
          </a:p>
          <a:p>
            <a:pPr marL="457200" lvl="0" indent="-355600" rtl="0">
              <a:spcBef>
                <a:spcPts val="0"/>
              </a:spcBef>
              <a:buClr>
                <a:srgbClr val="000000"/>
              </a:buClr>
              <a:buSzPct val="100000"/>
              <a:buFont typeface="Arial"/>
              <a:buChar char="●"/>
            </a:pPr>
            <a:r>
              <a:rPr lang="en" sz="2000">
                <a:solidFill>
                  <a:srgbClr val="000000"/>
                </a:solidFill>
              </a:rPr>
              <a:t>Poor organizational skills</a:t>
            </a:r>
          </a:p>
          <a:p>
            <a:pPr marL="457200" lvl="0" indent="-355600" rtl="0">
              <a:spcBef>
                <a:spcPts val="0"/>
              </a:spcBef>
              <a:buClr>
                <a:srgbClr val="000000"/>
              </a:buClr>
              <a:buSzPct val="100000"/>
              <a:buFont typeface="Arial"/>
              <a:buChar char="●"/>
            </a:pPr>
            <a:r>
              <a:rPr lang="en" sz="2000">
                <a:solidFill>
                  <a:srgbClr val="000000"/>
                </a:solidFill>
              </a:rPr>
              <a:t>Needs help with study skills or test-taking strategies</a:t>
            </a:r>
          </a:p>
          <a:p>
            <a:pPr lvl="0" rtl="0">
              <a:spcBef>
                <a:spcPts val="0"/>
              </a:spcBef>
              <a:buNone/>
            </a:pPr>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384850" y="498187"/>
            <a:ext cx="8229600" cy="658800"/>
          </a:xfrm>
          <a:prstGeom prst="rect">
            <a:avLst/>
          </a:prstGeom>
        </p:spPr>
        <p:txBody>
          <a:bodyPr lIns="91425" tIns="91425" rIns="91425" bIns="91425" anchor="b" anchorCtr="0">
            <a:noAutofit/>
          </a:bodyPr>
          <a:lstStyle/>
          <a:p>
            <a:pPr lvl="0" rtl="0">
              <a:spcBef>
                <a:spcPts val="0"/>
              </a:spcBef>
              <a:buNone/>
            </a:pPr>
            <a:r>
              <a:rPr lang="en"/>
              <a:t>College Planning Essentials</a:t>
            </a:r>
          </a:p>
        </p:txBody>
      </p:sp>
      <p:pic>
        <p:nvPicPr>
          <p:cNvPr id="473" name="Shape 473"/>
          <p:cNvPicPr preferRelativeResize="0"/>
          <p:nvPr/>
        </p:nvPicPr>
        <p:blipFill>
          <a:blip r:embed="rId3"/>
          <a:stretch>
            <a:fillRect/>
          </a:stretch>
        </p:blipFill>
        <p:spPr>
          <a:xfrm>
            <a:off x="6871017" y="324455"/>
            <a:ext cx="2058803" cy="1370591"/>
          </a:xfrm>
          <a:prstGeom prst="rect">
            <a:avLst/>
          </a:prstGeom>
          <a:noFill/>
          <a:ln>
            <a:noFill/>
          </a:ln>
        </p:spPr>
      </p:pic>
      <p:sp>
        <p:nvSpPr>
          <p:cNvPr id="474" name="Shape 474"/>
          <p:cNvSpPr txBox="1"/>
          <p:nvPr/>
        </p:nvSpPr>
        <p:spPr>
          <a:xfrm>
            <a:off x="627062" y="1857375"/>
            <a:ext cx="8048400" cy="4715099"/>
          </a:xfrm>
          <a:prstGeom prst="rect">
            <a:avLst/>
          </a:prstGeom>
          <a:noFill/>
        </p:spPr>
        <p:txBody>
          <a:bodyPr lIns="91425" tIns="91425" rIns="91425" bIns="91425" anchor="t" anchorCtr="0">
            <a:noAutofit/>
          </a:bodyPr>
          <a:lstStyle/>
          <a:p>
            <a:pPr marL="457200" lvl="0" indent="-374650" rtl="0">
              <a:lnSpc>
                <a:spcPct val="115000"/>
              </a:lnSpc>
              <a:spcBef>
                <a:spcPts val="0"/>
              </a:spcBef>
              <a:buClr>
                <a:srgbClr val="000000"/>
              </a:buClr>
              <a:buSzPct val="100000"/>
              <a:buFont typeface="Arial"/>
              <a:buChar char="●"/>
            </a:pPr>
            <a:r>
              <a:rPr lang="en" sz="2300"/>
              <a:t>Freshman year is the time to start going on </a:t>
            </a:r>
            <a:r>
              <a:rPr lang="en" sz="2300" b="1"/>
              <a:t>college tours</a:t>
            </a:r>
            <a:r>
              <a:rPr lang="en" sz="2300"/>
              <a:t> if you haven't already! Don't wait until Junior year!</a:t>
            </a:r>
          </a:p>
          <a:p>
            <a:pPr marL="457200" lvl="0" indent="-374650" rtl="0">
              <a:lnSpc>
                <a:spcPct val="115000"/>
              </a:lnSpc>
              <a:spcBef>
                <a:spcPts val="0"/>
              </a:spcBef>
              <a:buClr>
                <a:srgbClr val="000000"/>
              </a:buClr>
              <a:buSzPct val="100000"/>
              <a:buFont typeface="Arial"/>
              <a:buChar char="●"/>
            </a:pPr>
            <a:r>
              <a:rPr lang="en" sz="2300"/>
              <a:t>Talk with your parents about your goals and ideas.</a:t>
            </a:r>
          </a:p>
          <a:p>
            <a:pPr marL="457200" lvl="0" indent="-374650" rtl="0">
              <a:lnSpc>
                <a:spcPct val="115000"/>
              </a:lnSpc>
              <a:spcBef>
                <a:spcPts val="0"/>
              </a:spcBef>
              <a:buClr>
                <a:srgbClr val="000000"/>
              </a:buClr>
              <a:buSzPct val="100000"/>
              <a:buFont typeface="Arial"/>
              <a:buChar char="●"/>
            </a:pPr>
            <a:r>
              <a:rPr lang="en" sz="2300"/>
              <a:t>Explore colleges you may be interested in and look up the </a:t>
            </a:r>
            <a:r>
              <a:rPr lang="en" sz="2300" b="1"/>
              <a:t>average GPAs for admitted students</a:t>
            </a:r>
            <a:r>
              <a:rPr lang="en" sz="2300"/>
              <a:t>. See how you "stack up" and find out what you must do to be competitive in the admissions process. </a:t>
            </a:r>
          </a:p>
          <a:p>
            <a:pPr marL="914400" lvl="1" indent="-374650" rtl="0">
              <a:lnSpc>
                <a:spcPct val="115000"/>
              </a:lnSpc>
              <a:spcBef>
                <a:spcPts val="0"/>
              </a:spcBef>
              <a:buClr>
                <a:srgbClr val="000000"/>
              </a:buClr>
              <a:buSzPct val="100000"/>
              <a:buFont typeface="Courier New"/>
              <a:buChar char="o"/>
            </a:pPr>
            <a:r>
              <a:rPr lang="en" sz="2300"/>
              <a:t>What type of student is the college looking for? </a:t>
            </a:r>
          </a:p>
          <a:p>
            <a:pPr marL="914400" lvl="1" indent="-374650" rtl="0">
              <a:lnSpc>
                <a:spcPct val="115000"/>
              </a:lnSpc>
              <a:spcBef>
                <a:spcPts val="0"/>
              </a:spcBef>
              <a:buClr>
                <a:srgbClr val="000000"/>
              </a:buClr>
              <a:buSzPct val="100000"/>
              <a:buFont typeface="Courier New"/>
              <a:buChar char="o"/>
            </a:pPr>
            <a:r>
              <a:rPr lang="en" sz="2300"/>
              <a:t>How can you begin becoming that kind of student this year?</a:t>
            </a:r>
          </a:p>
          <a:p>
            <a:pPr marL="914400" lvl="1" indent="-374650" rtl="0">
              <a:lnSpc>
                <a:spcPct val="115000"/>
              </a:lnSpc>
              <a:spcBef>
                <a:spcPts val="0"/>
              </a:spcBef>
              <a:buClr>
                <a:srgbClr val="000000"/>
              </a:buClr>
              <a:buSzPct val="100000"/>
              <a:buFont typeface="Courier New"/>
              <a:buChar char="o"/>
            </a:pPr>
            <a:r>
              <a:rPr lang="en" sz="2300"/>
              <a:t>Visit the college's website, CFNC.org, ________</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384850" y="498187"/>
            <a:ext cx="8229600" cy="658800"/>
          </a:xfrm>
          <a:prstGeom prst="rect">
            <a:avLst/>
          </a:prstGeom>
        </p:spPr>
        <p:txBody>
          <a:bodyPr lIns="91425" tIns="91425" rIns="91425" bIns="91425" anchor="b" anchorCtr="0">
            <a:noAutofit/>
          </a:bodyPr>
          <a:lstStyle/>
          <a:p>
            <a:pPr lvl="0" rtl="0">
              <a:spcBef>
                <a:spcPts val="0"/>
              </a:spcBef>
              <a:buNone/>
            </a:pPr>
            <a:r>
              <a:rPr lang="en"/>
              <a:t>College Planning Essentials</a:t>
            </a:r>
          </a:p>
        </p:txBody>
      </p:sp>
      <p:pic>
        <p:nvPicPr>
          <p:cNvPr id="480" name="Shape 480"/>
          <p:cNvPicPr preferRelativeResize="0"/>
          <p:nvPr/>
        </p:nvPicPr>
        <p:blipFill>
          <a:blip r:embed="rId3"/>
          <a:stretch>
            <a:fillRect/>
          </a:stretch>
        </p:blipFill>
        <p:spPr>
          <a:xfrm>
            <a:off x="6871017" y="324455"/>
            <a:ext cx="2058803" cy="1370591"/>
          </a:xfrm>
          <a:prstGeom prst="rect">
            <a:avLst/>
          </a:prstGeom>
          <a:noFill/>
          <a:ln>
            <a:noFill/>
          </a:ln>
        </p:spPr>
      </p:pic>
      <p:sp>
        <p:nvSpPr>
          <p:cNvPr id="481" name="Shape 481"/>
          <p:cNvSpPr txBox="1"/>
          <p:nvPr/>
        </p:nvSpPr>
        <p:spPr>
          <a:xfrm>
            <a:off x="627062" y="1857375"/>
            <a:ext cx="8048400" cy="4715099"/>
          </a:xfrm>
          <a:prstGeom prst="rect">
            <a:avLst/>
          </a:prstGeom>
          <a:noFill/>
        </p:spPr>
        <p:txBody>
          <a:bodyPr lIns="91425" tIns="91425" rIns="91425" bIns="91425" anchor="t" anchorCtr="0">
            <a:noAutofit/>
          </a:bodyPr>
          <a:lstStyle/>
          <a:p>
            <a:pPr marL="457200" lvl="0" indent="-457200" rtl="0">
              <a:lnSpc>
                <a:spcPct val="115000"/>
              </a:lnSpc>
              <a:spcBef>
                <a:spcPts val="0"/>
              </a:spcBef>
              <a:buClr>
                <a:srgbClr val="000000"/>
              </a:buClr>
              <a:buSzPct val="100000"/>
              <a:buFont typeface="Arial"/>
              <a:buChar char="●"/>
            </a:pPr>
            <a:r>
              <a:rPr lang="en" sz="3600"/>
              <a:t>Explore your interests, abilities, and values and possible majors and careers</a:t>
            </a:r>
          </a:p>
          <a:p>
            <a:pPr marL="914400" lvl="1" indent="-457200" rtl="0">
              <a:lnSpc>
                <a:spcPct val="115000"/>
              </a:lnSpc>
              <a:spcBef>
                <a:spcPts val="0"/>
              </a:spcBef>
              <a:buClr>
                <a:srgbClr val="000000"/>
              </a:buClr>
              <a:buSzPct val="100000"/>
              <a:buFont typeface="Courier New"/>
              <a:buChar char="o"/>
            </a:pPr>
            <a:r>
              <a:rPr lang="en" sz="3600" u="sng">
                <a:solidFill>
                  <a:schemeClr val="hlink"/>
                </a:solidFill>
                <a:hlinkClick r:id="rId4"/>
              </a:rPr>
              <a:t>Keirsey Temperament Sorter</a:t>
            </a:r>
          </a:p>
          <a:p>
            <a:pPr marL="914400" lvl="1" indent="-457200" rtl="0">
              <a:lnSpc>
                <a:spcPct val="115000"/>
              </a:lnSpc>
              <a:spcBef>
                <a:spcPts val="0"/>
              </a:spcBef>
              <a:buClr>
                <a:srgbClr val="000000"/>
              </a:buClr>
              <a:buSzPct val="100000"/>
              <a:buFont typeface="Courier New"/>
              <a:buChar char="o"/>
            </a:pPr>
            <a:r>
              <a:rPr lang="en" sz="3600" u="sng">
                <a:solidFill>
                  <a:schemeClr val="hlink"/>
                </a:solidFill>
                <a:hlinkClick r:id="rId5"/>
              </a:rPr>
              <a:t>Career Outlook Interest Assessment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282575" y="1461050"/>
            <a:ext cx="8539200" cy="4546799"/>
          </a:xfrm>
          <a:prstGeom prst="rect">
            <a:avLst/>
          </a:prstGeom>
        </p:spPr>
        <p:txBody>
          <a:bodyPr lIns="91425" tIns="91425" rIns="91425" bIns="91425" anchor="ctr" anchorCtr="0">
            <a:noAutofit/>
          </a:bodyPr>
          <a:lstStyle/>
          <a:p>
            <a:pPr lvl="0" algn="ctr" rtl="0">
              <a:spcBef>
                <a:spcPts val="0"/>
              </a:spcBef>
              <a:buNone/>
            </a:pPr>
            <a:r>
              <a:rPr lang="en" sz="4600"/>
              <a:t>As Upper School APs, </a:t>
            </a:r>
          </a:p>
          <a:p>
            <a:pPr lvl="0" algn="ctr" rtl="0">
              <a:spcBef>
                <a:spcPts val="0"/>
              </a:spcBef>
              <a:buNone/>
            </a:pPr>
            <a:r>
              <a:rPr lang="en" sz="4600"/>
              <a:t>our #1 goal is to make sure </a:t>
            </a:r>
          </a:p>
          <a:p>
            <a:pPr lvl="0" algn="ctr" rtl="0">
              <a:spcBef>
                <a:spcPts val="0"/>
              </a:spcBef>
              <a:buNone/>
            </a:pPr>
            <a:r>
              <a:rPr lang="en" sz="4600" b="1"/>
              <a:t>you are fully prepared</a:t>
            </a:r>
            <a:r>
              <a:rPr lang="en" sz="4600"/>
              <a:t> </a:t>
            </a:r>
          </a:p>
          <a:p>
            <a:pPr lvl="0" algn="ctr" rtl="0">
              <a:spcBef>
                <a:spcPts val="0"/>
              </a:spcBef>
              <a:buNone/>
            </a:pPr>
            <a:r>
              <a:rPr lang="en" sz="4600"/>
              <a:t>to be successful at ANY university of your choosing!</a:t>
            </a:r>
          </a:p>
        </p:txBody>
      </p:sp>
      <p:sp>
        <p:nvSpPr>
          <p:cNvPr id="65" name="Shape 65"/>
          <p:cNvSpPr/>
          <p:nvPr/>
        </p:nvSpPr>
        <p:spPr>
          <a:xfrm>
            <a:off x="758200" y="664075"/>
            <a:ext cx="7587940" cy="486249"/>
          </a:xfrm>
          <a:custGeom>
            <a:avLst/>
            <a:gdLst/>
            <a:ahLst/>
            <a:cxnLst/>
            <a:rect l="0" t="0" r="0" b="0"/>
            <a:pathLst>
              <a:path w="11273" h="741" extrusionOk="0">
                <a:moveTo>
                  <a:pt x="6074" y="91"/>
                </a:moveTo>
                <a:cubicBezTo>
                  <a:pt x="6127" y="91"/>
                  <a:pt x="6166" y="102"/>
                  <a:pt x="6190" y="124"/>
                </a:cubicBezTo>
                <a:cubicBezTo>
                  <a:pt x="6215" y="146"/>
                  <a:pt x="6227" y="174"/>
                  <a:pt x="6227" y="208"/>
                </a:cubicBezTo>
                <a:cubicBezTo>
                  <a:pt x="6227" y="231"/>
                  <a:pt x="6221" y="252"/>
                  <a:pt x="6208" y="272"/>
                </a:cubicBezTo>
                <a:cubicBezTo>
                  <a:pt x="6195" y="291"/>
                  <a:pt x="6177" y="306"/>
                  <a:pt x="6152" y="315"/>
                </a:cubicBezTo>
                <a:cubicBezTo>
                  <a:pt x="6128" y="324"/>
                  <a:pt x="6094" y="328"/>
                  <a:pt x="6051" y="328"/>
                </a:cubicBezTo>
                <a:lnTo>
                  <a:pt x="5847" y="328"/>
                </a:lnTo>
                <a:lnTo>
                  <a:pt x="5847" y="91"/>
                </a:lnTo>
                <a:close/>
                <a:moveTo>
                  <a:pt x="8408" y="91"/>
                </a:moveTo>
                <a:cubicBezTo>
                  <a:pt x="8461" y="91"/>
                  <a:pt x="8500" y="102"/>
                  <a:pt x="8524" y="124"/>
                </a:cubicBezTo>
                <a:cubicBezTo>
                  <a:pt x="8549" y="146"/>
                  <a:pt x="8561" y="174"/>
                  <a:pt x="8561" y="208"/>
                </a:cubicBezTo>
                <a:cubicBezTo>
                  <a:pt x="8561" y="231"/>
                  <a:pt x="8555" y="252"/>
                  <a:pt x="8542" y="272"/>
                </a:cubicBezTo>
                <a:cubicBezTo>
                  <a:pt x="8529" y="291"/>
                  <a:pt x="8511" y="306"/>
                  <a:pt x="8486" y="315"/>
                </a:cubicBezTo>
                <a:cubicBezTo>
                  <a:pt x="8462" y="324"/>
                  <a:pt x="8428" y="328"/>
                  <a:pt x="8385" y="328"/>
                </a:cubicBezTo>
                <a:lnTo>
                  <a:pt x="8181" y="328"/>
                </a:lnTo>
                <a:lnTo>
                  <a:pt x="8181" y="91"/>
                </a:lnTo>
                <a:close/>
                <a:moveTo>
                  <a:pt x="10963" y="91"/>
                </a:moveTo>
                <a:cubicBezTo>
                  <a:pt x="11016" y="91"/>
                  <a:pt x="11055" y="102"/>
                  <a:pt x="11080" y="124"/>
                </a:cubicBezTo>
                <a:cubicBezTo>
                  <a:pt x="11104" y="146"/>
                  <a:pt x="11117" y="174"/>
                  <a:pt x="11117" y="208"/>
                </a:cubicBezTo>
                <a:cubicBezTo>
                  <a:pt x="11117" y="231"/>
                  <a:pt x="11110" y="252"/>
                  <a:pt x="11098" y="272"/>
                </a:cubicBezTo>
                <a:cubicBezTo>
                  <a:pt x="11085" y="291"/>
                  <a:pt x="11066" y="306"/>
                  <a:pt x="11042" y="315"/>
                </a:cubicBezTo>
                <a:cubicBezTo>
                  <a:pt x="11018" y="324"/>
                  <a:pt x="10984" y="328"/>
                  <a:pt x="10940" y="328"/>
                </a:cubicBezTo>
                <a:lnTo>
                  <a:pt x="10737" y="328"/>
                </a:lnTo>
                <a:lnTo>
                  <a:pt x="10737" y="91"/>
                </a:lnTo>
                <a:close/>
                <a:moveTo>
                  <a:pt x="5362" y="97"/>
                </a:moveTo>
                <a:cubicBezTo>
                  <a:pt x="5405" y="97"/>
                  <a:pt x="5434" y="99"/>
                  <a:pt x="5450" y="103"/>
                </a:cubicBezTo>
                <a:cubicBezTo>
                  <a:pt x="5475" y="110"/>
                  <a:pt x="5495" y="124"/>
                  <a:pt x="5510" y="145"/>
                </a:cubicBezTo>
                <a:cubicBezTo>
                  <a:pt x="5525" y="167"/>
                  <a:pt x="5533" y="192"/>
                  <a:pt x="5533" y="222"/>
                </a:cubicBezTo>
                <a:cubicBezTo>
                  <a:pt x="5533" y="263"/>
                  <a:pt x="5520" y="296"/>
                  <a:pt x="5494" y="318"/>
                </a:cubicBezTo>
                <a:cubicBezTo>
                  <a:pt x="5468" y="341"/>
                  <a:pt x="5425" y="353"/>
                  <a:pt x="5364" y="353"/>
                </a:cubicBezTo>
                <a:lnTo>
                  <a:pt x="5179" y="353"/>
                </a:lnTo>
                <a:lnTo>
                  <a:pt x="5179" y="97"/>
                </a:lnTo>
                <a:close/>
                <a:moveTo>
                  <a:pt x="7418" y="97"/>
                </a:moveTo>
                <a:cubicBezTo>
                  <a:pt x="7461" y="97"/>
                  <a:pt x="7490" y="99"/>
                  <a:pt x="7506" y="103"/>
                </a:cubicBezTo>
                <a:cubicBezTo>
                  <a:pt x="7531" y="110"/>
                  <a:pt x="7551" y="124"/>
                  <a:pt x="7566" y="145"/>
                </a:cubicBezTo>
                <a:cubicBezTo>
                  <a:pt x="7581" y="167"/>
                  <a:pt x="7589" y="192"/>
                  <a:pt x="7589" y="222"/>
                </a:cubicBezTo>
                <a:cubicBezTo>
                  <a:pt x="7589" y="263"/>
                  <a:pt x="7576" y="296"/>
                  <a:pt x="7550" y="318"/>
                </a:cubicBezTo>
                <a:cubicBezTo>
                  <a:pt x="7525" y="341"/>
                  <a:pt x="7481" y="353"/>
                  <a:pt x="7420" y="353"/>
                </a:cubicBezTo>
                <a:lnTo>
                  <a:pt x="7235" y="353"/>
                </a:lnTo>
                <a:lnTo>
                  <a:pt x="7235" y="97"/>
                </a:lnTo>
                <a:close/>
                <a:moveTo>
                  <a:pt x="4706" y="425"/>
                </a:moveTo>
                <a:lnTo>
                  <a:pt x="4706" y="513"/>
                </a:lnTo>
                <a:lnTo>
                  <a:pt x="4976" y="513"/>
                </a:lnTo>
                <a:lnTo>
                  <a:pt x="4976" y="425"/>
                </a:lnTo>
                <a:close/>
                <a:moveTo>
                  <a:pt x="1063" y="81"/>
                </a:moveTo>
                <a:cubicBezTo>
                  <a:pt x="1111" y="81"/>
                  <a:pt x="1153" y="93"/>
                  <a:pt x="1191" y="117"/>
                </a:cubicBezTo>
                <a:cubicBezTo>
                  <a:pt x="1229" y="141"/>
                  <a:pt x="1258" y="175"/>
                  <a:pt x="1277" y="218"/>
                </a:cubicBezTo>
                <a:cubicBezTo>
                  <a:pt x="1297" y="261"/>
                  <a:pt x="1307" y="312"/>
                  <a:pt x="1307" y="371"/>
                </a:cubicBezTo>
                <a:cubicBezTo>
                  <a:pt x="1307" y="463"/>
                  <a:pt x="1284" y="534"/>
                  <a:pt x="1238" y="584"/>
                </a:cubicBezTo>
                <a:cubicBezTo>
                  <a:pt x="1192" y="634"/>
                  <a:pt x="1133" y="659"/>
                  <a:pt x="1062" y="659"/>
                </a:cubicBezTo>
                <a:cubicBezTo>
                  <a:pt x="992" y="659"/>
                  <a:pt x="934" y="634"/>
                  <a:pt x="887" y="585"/>
                </a:cubicBezTo>
                <a:cubicBezTo>
                  <a:pt x="841" y="535"/>
                  <a:pt x="818" y="467"/>
                  <a:pt x="818" y="381"/>
                </a:cubicBezTo>
                <a:cubicBezTo>
                  <a:pt x="818" y="273"/>
                  <a:pt x="842" y="196"/>
                  <a:pt x="890" y="150"/>
                </a:cubicBezTo>
                <a:cubicBezTo>
                  <a:pt x="939" y="104"/>
                  <a:pt x="996" y="81"/>
                  <a:pt x="1063" y="81"/>
                </a:cubicBezTo>
                <a:close/>
                <a:moveTo>
                  <a:pt x="10177" y="81"/>
                </a:moveTo>
                <a:cubicBezTo>
                  <a:pt x="10224" y="81"/>
                  <a:pt x="10267" y="93"/>
                  <a:pt x="10305" y="117"/>
                </a:cubicBezTo>
                <a:cubicBezTo>
                  <a:pt x="10343" y="141"/>
                  <a:pt x="10372" y="175"/>
                  <a:pt x="10391" y="218"/>
                </a:cubicBezTo>
                <a:cubicBezTo>
                  <a:pt x="10411" y="261"/>
                  <a:pt x="10421" y="312"/>
                  <a:pt x="10421" y="371"/>
                </a:cubicBezTo>
                <a:cubicBezTo>
                  <a:pt x="10421" y="463"/>
                  <a:pt x="10398" y="534"/>
                  <a:pt x="10352" y="584"/>
                </a:cubicBezTo>
                <a:cubicBezTo>
                  <a:pt x="10306" y="634"/>
                  <a:pt x="10247" y="659"/>
                  <a:pt x="10176" y="659"/>
                </a:cubicBezTo>
                <a:cubicBezTo>
                  <a:pt x="10106" y="659"/>
                  <a:pt x="10048" y="634"/>
                  <a:pt x="10001" y="585"/>
                </a:cubicBezTo>
                <a:cubicBezTo>
                  <a:pt x="9955" y="535"/>
                  <a:pt x="9932" y="467"/>
                  <a:pt x="9932" y="381"/>
                </a:cubicBezTo>
                <a:cubicBezTo>
                  <a:pt x="9932" y="273"/>
                  <a:pt x="9956" y="196"/>
                  <a:pt x="10004" y="150"/>
                </a:cubicBezTo>
                <a:cubicBezTo>
                  <a:pt x="10052" y="104"/>
                  <a:pt x="10110" y="81"/>
                  <a:pt x="10177" y="81"/>
                </a:cubicBezTo>
                <a:close/>
                <a:moveTo>
                  <a:pt x="1523" y="12"/>
                </a:moveTo>
                <a:lnTo>
                  <a:pt x="1523" y="728"/>
                </a:lnTo>
                <a:lnTo>
                  <a:pt x="1970" y="728"/>
                </a:lnTo>
                <a:lnTo>
                  <a:pt x="1970" y="644"/>
                </a:lnTo>
                <a:lnTo>
                  <a:pt x="1618" y="644"/>
                </a:lnTo>
                <a:lnTo>
                  <a:pt x="1618" y="12"/>
                </a:lnTo>
                <a:close/>
                <a:moveTo>
                  <a:pt x="2079" y="12"/>
                </a:moveTo>
                <a:lnTo>
                  <a:pt x="2079" y="728"/>
                </a:lnTo>
                <a:lnTo>
                  <a:pt x="2526" y="728"/>
                </a:lnTo>
                <a:lnTo>
                  <a:pt x="2526" y="644"/>
                </a:lnTo>
                <a:lnTo>
                  <a:pt x="2174" y="644"/>
                </a:lnTo>
                <a:lnTo>
                  <a:pt x="2174" y="12"/>
                </a:lnTo>
                <a:close/>
                <a:moveTo>
                  <a:pt x="2641" y="12"/>
                </a:moveTo>
                <a:lnTo>
                  <a:pt x="2641" y="728"/>
                </a:lnTo>
                <a:lnTo>
                  <a:pt x="3175" y="728"/>
                </a:lnTo>
                <a:lnTo>
                  <a:pt x="3175" y="644"/>
                </a:lnTo>
                <a:lnTo>
                  <a:pt x="2736" y="644"/>
                </a:lnTo>
                <a:lnTo>
                  <a:pt x="2736" y="400"/>
                </a:lnTo>
                <a:lnTo>
                  <a:pt x="3132" y="400"/>
                </a:lnTo>
                <a:lnTo>
                  <a:pt x="3132" y="316"/>
                </a:lnTo>
                <a:lnTo>
                  <a:pt x="2736" y="316"/>
                </a:lnTo>
                <a:lnTo>
                  <a:pt x="2736" y="97"/>
                </a:lnTo>
                <a:lnTo>
                  <a:pt x="3159" y="97"/>
                </a:lnTo>
                <a:lnTo>
                  <a:pt x="3159" y="12"/>
                </a:lnTo>
                <a:close/>
                <a:moveTo>
                  <a:pt x="4086" y="12"/>
                </a:moveTo>
                <a:lnTo>
                  <a:pt x="4086" y="728"/>
                </a:lnTo>
                <a:lnTo>
                  <a:pt x="4620" y="728"/>
                </a:lnTo>
                <a:lnTo>
                  <a:pt x="4620" y="644"/>
                </a:lnTo>
                <a:lnTo>
                  <a:pt x="4181" y="644"/>
                </a:lnTo>
                <a:lnTo>
                  <a:pt x="4181" y="400"/>
                </a:lnTo>
                <a:lnTo>
                  <a:pt x="4577" y="400"/>
                </a:lnTo>
                <a:lnTo>
                  <a:pt x="4577" y="316"/>
                </a:lnTo>
                <a:lnTo>
                  <a:pt x="4181" y="316"/>
                </a:lnTo>
                <a:lnTo>
                  <a:pt x="4181" y="97"/>
                </a:lnTo>
                <a:lnTo>
                  <a:pt x="4604" y="97"/>
                </a:lnTo>
                <a:lnTo>
                  <a:pt x="4604" y="12"/>
                </a:lnTo>
                <a:close/>
                <a:moveTo>
                  <a:pt x="5084" y="12"/>
                </a:moveTo>
                <a:lnTo>
                  <a:pt x="5084" y="728"/>
                </a:lnTo>
                <a:lnTo>
                  <a:pt x="5179" y="728"/>
                </a:lnTo>
                <a:lnTo>
                  <a:pt x="5179" y="437"/>
                </a:lnTo>
                <a:lnTo>
                  <a:pt x="5362" y="437"/>
                </a:lnTo>
                <a:cubicBezTo>
                  <a:pt x="5464" y="437"/>
                  <a:pt x="5534" y="416"/>
                  <a:pt x="5572" y="374"/>
                </a:cubicBezTo>
                <a:cubicBezTo>
                  <a:pt x="5611" y="332"/>
                  <a:pt x="5630" y="280"/>
                  <a:pt x="5630" y="219"/>
                </a:cubicBezTo>
                <a:cubicBezTo>
                  <a:pt x="5630" y="184"/>
                  <a:pt x="5623" y="151"/>
                  <a:pt x="5609" y="122"/>
                </a:cubicBezTo>
                <a:cubicBezTo>
                  <a:pt x="5594" y="92"/>
                  <a:pt x="5575" y="69"/>
                  <a:pt x="5551" y="53"/>
                </a:cubicBezTo>
                <a:cubicBezTo>
                  <a:pt x="5527" y="36"/>
                  <a:pt x="5498" y="25"/>
                  <a:pt x="5463" y="19"/>
                </a:cubicBezTo>
                <a:cubicBezTo>
                  <a:pt x="5438" y="14"/>
                  <a:pt x="5402" y="12"/>
                  <a:pt x="5354" y="12"/>
                </a:cubicBezTo>
                <a:close/>
                <a:moveTo>
                  <a:pt x="5752" y="12"/>
                </a:moveTo>
                <a:lnTo>
                  <a:pt x="5752" y="728"/>
                </a:lnTo>
                <a:lnTo>
                  <a:pt x="5847" y="728"/>
                </a:lnTo>
                <a:lnTo>
                  <a:pt x="5847" y="410"/>
                </a:lnTo>
                <a:lnTo>
                  <a:pt x="5957" y="410"/>
                </a:lnTo>
                <a:cubicBezTo>
                  <a:pt x="5981" y="410"/>
                  <a:pt x="5999" y="411"/>
                  <a:pt x="6010" y="414"/>
                </a:cubicBezTo>
                <a:cubicBezTo>
                  <a:pt x="6024" y="417"/>
                  <a:pt x="6039" y="423"/>
                  <a:pt x="6053" y="433"/>
                </a:cubicBezTo>
                <a:cubicBezTo>
                  <a:pt x="6067" y="442"/>
                  <a:pt x="6083" y="458"/>
                  <a:pt x="6101" y="480"/>
                </a:cubicBezTo>
                <a:cubicBezTo>
                  <a:pt x="6119" y="503"/>
                  <a:pt x="6142" y="536"/>
                  <a:pt x="6169" y="579"/>
                </a:cubicBezTo>
                <a:lnTo>
                  <a:pt x="6264" y="728"/>
                </a:lnTo>
                <a:lnTo>
                  <a:pt x="6383" y="728"/>
                </a:lnTo>
                <a:lnTo>
                  <a:pt x="6259" y="533"/>
                </a:lnTo>
                <a:cubicBezTo>
                  <a:pt x="6234" y="495"/>
                  <a:pt x="6208" y="463"/>
                  <a:pt x="6180" y="438"/>
                </a:cubicBezTo>
                <a:cubicBezTo>
                  <a:pt x="6167" y="426"/>
                  <a:pt x="6148" y="414"/>
                  <a:pt x="6123" y="402"/>
                </a:cubicBezTo>
                <a:cubicBezTo>
                  <a:pt x="6192" y="393"/>
                  <a:pt x="6243" y="371"/>
                  <a:pt x="6275" y="336"/>
                </a:cubicBezTo>
                <a:cubicBezTo>
                  <a:pt x="6308" y="301"/>
                  <a:pt x="6325" y="258"/>
                  <a:pt x="6325" y="208"/>
                </a:cubicBezTo>
                <a:cubicBezTo>
                  <a:pt x="6325" y="168"/>
                  <a:pt x="6315" y="132"/>
                  <a:pt x="6295" y="100"/>
                </a:cubicBezTo>
                <a:cubicBezTo>
                  <a:pt x="6275" y="67"/>
                  <a:pt x="6249" y="44"/>
                  <a:pt x="6215" y="32"/>
                </a:cubicBezTo>
                <a:cubicBezTo>
                  <a:pt x="6182" y="19"/>
                  <a:pt x="6134" y="12"/>
                  <a:pt x="6070" y="12"/>
                </a:cubicBezTo>
                <a:close/>
                <a:moveTo>
                  <a:pt x="6475" y="12"/>
                </a:moveTo>
                <a:lnTo>
                  <a:pt x="6475" y="728"/>
                </a:lnTo>
                <a:lnTo>
                  <a:pt x="7009" y="728"/>
                </a:lnTo>
                <a:lnTo>
                  <a:pt x="7009" y="644"/>
                </a:lnTo>
                <a:lnTo>
                  <a:pt x="6570" y="644"/>
                </a:lnTo>
                <a:lnTo>
                  <a:pt x="6570" y="400"/>
                </a:lnTo>
                <a:lnTo>
                  <a:pt x="6966" y="400"/>
                </a:lnTo>
                <a:lnTo>
                  <a:pt x="6966" y="316"/>
                </a:lnTo>
                <a:lnTo>
                  <a:pt x="6570" y="316"/>
                </a:lnTo>
                <a:lnTo>
                  <a:pt x="6570" y="97"/>
                </a:lnTo>
                <a:lnTo>
                  <a:pt x="6993" y="97"/>
                </a:lnTo>
                <a:lnTo>
                  <a:pt x="6993" y="12"/>
                </a:lnTo>
                <a:close/>
                <a:moveTo>
                  <a:pt x="7140" y="12"/>
                </a:moveTo>
                <a:lnTo>
                  <a:pt x="7140" y="728"/>
                </a:lnTo>
                <a:lnTo>
                  <a:pt x="7235" y="728"/>
                </a:lnTo>
                <a:lnTo>
                  <a:pt x="7235" y="437"/>
                </a:lnTo>
                <a:lnTo>
                  <a:pt x="7418" y="437"/>
                </a:lnTo>
                <a:cubicBezTo>
                  <a:pt x="7520" y="437"/>
                  <a:pt x="7590" y="416"/>
                  <a:pt x="7628" y="374"/>
                </a:cubicBezTo>
                <a:cubicBezTo>
                  <a:pt x="7667" y="332"/>
                  <a:pt x="7687" y="280"/>
                  <a:pt x="7687" y="219"/>
                </a:cubicBezTo>
                <a:cubicBezTo>
                  <a:pt x="7687" y="184"/>
                  <a:pt x="7679" y="151"/>
                  <a:pt x="7665" y="122"/>
                </a:cubicBezTo>
                <a:cubicBezTo>
                  <a:pt x="7650" y="92"/>
                  <a:pt x="7631" y="69"/>
                  <a:pt x="7607" y="53"/>
                </a:cubicBezTo>
                <a:cubicBezTo>
                  <a:pt x="7584" y="36"/>
                  <a:pt x="7554" y="25"/>
                  <a:pt x="7519" y="19"/>
                </a:cubicBezTo>
                <a:cubicBezTo>
                  <a:pt x="7494" y="14"/>
                  <a:pt x="7458" y="12"/>
                  <a:pt x="7410" y="12"/>
                </a:cubicBezTo>
                <a:close/>
                <a:moveTo>
                  <a:pt x="8086" y="12"/>
                </a:moveTo>
                <a:lnTo>
                  <a:pt x="8086" y="728"/>
                </a:lnTo>
                <a:lnTo>
                  <a:pt x="8181" y="728"/>
                </a:lnTo>
                <a:lnTo>
                  <a:pt x="8181" y="410"/>
                </a:lnTo>
                <a:lnTo>
                  <a:pt x="8291" y="410"/>
                </a:lnTo>
                <a:cubicBezTo>
                  <a:pt x="8315" y="410"/>
                  <a:pt x="8333" y="411"/>
                  <a:pt x="8344" y="414"/>
                </a:cubicBezTo>
                <a:cubicBezTo>
                  <a:pt x="8358" y="417"/>
                  <a:pt x="8373" y="423"/>
                  <a:pt x="8387" y="433"/>
                </a:cubicBezTo>
                <a:cubicBezTo>
                  <a:pt x="8401" y="442"/>
                  <a:pt x="8417" y="458"/>
                  <a:pt x="8435" y="480"/>
                </a:cubicBezTo>
                <a:cubicBezTo>
                  <a:pt x="8453" y="503"/>
                  <a:pt x="8476" y="536"/>
                  <a:pt x="8503" y="579"/>
                </a:cubicBezTo>
                <a:lnTo>
                  <a:pt x="8598" y="728"/>
                </a:lnTo>
                <a:lnTo>
                  <a:pt x="8717" y="728"/>
                </a:lnTo>
                <a:lnTo>
                  <a:pt x="8593" y="533"/>
                </a:lnTo>
                <a:cubicBezTo>
                  <a:pt x="8568" y="495"/>
                  <a:pt x="8542" y="463"/>
                  <a:pt x="8514" y="438"/>
                </a:cubicBezTo>
                <a:cubicBezTo>
                  <a:pt x="8501" y="426"/>
                  <a:pt x="8482" y="414"/>
                  <a:pt x="8457" y="402"/>
                </a:cubicBezTo>
                <a:cubicBezTo>
                  <a:pt x="8526" y="393"/>
                  <a:pt x="8576" y="371"/>
                  <a:pt x="8609" y="336"/>
                </a:cubicBezTo>
                <a:cubicBezTo>
                  <a:pt x="8642" y="301"/>
                  <a:pt x="8659" y="258"/>
                  <a:pt x="8659" y="208"/>
                </a:cubicBezTo>
                <a:cubicBezTo>
                  <a:pt x="8659" y="168"/>
                  <a:pt x="8649" y="132"/>
                  <a:pt x="8629" y="100"/>
                </a:cubicBezTo>
                <a:cubicBezTo>
                  <a:pt x="8609" y="67"/>
                  <a:pt x="8583" y="44"/>
                  <a:pt x="8549" y="32"/>
                </a:cubicBezTo>
                <a:cubicBezTo>
                  <a:pt x="8516" y="19"/>
                  <a:pt x="8468" y="12"/>
                  <a:pt x="8404" y="12"/>
                </a:cubicBezTo>
                <a:close/>
                <a:moveTo>
                  <a:pt x="8823" y="12"/>
                </a:moveTo>
                <a:lnTo>
                  <a:pt x="8823" y="728"/>
                </a:lnTo>
                <a:lnTo>
                  <a:pt x="8918" y="728"/>
                </a:lnTo>
                <a:lnTo>
                  <a:pt x="8918" y="12"/>
                </a:lnTo>
                <a:close/>
                <a:moveTo>
                  <a:pt x="10642" y="12"/>
                </a:moveTo>
                <a:lnTo>
                  <a:pt x="10642" y="728"/>
                </a:lnTo>
                <a:lnTo>
                  <a:pt x="10737" y="728"/>
                </a:lnTo>
                <a:lnTo>
                  <a:pt x="10737" y="410"/>
                </a:lnTo>
                <a:lnTo>
                  <a:pt x="10847" y="410"/>
                </a:lnTo>
                <a:cubicBezTo>
                  <a:pt x="10871" y="410"/>
                  <a:pt x="10889" y="411"/>
                  <a:pt x="10899" y="414"/>
                </a:cubicBezTo>
                <a:cubicBezTo>
                  <a:pt x="10914" y="417"/>
                  <a:pt x="10928" y="423"/>
                  <a:pt x="10943" y="433"/>
                </a:cubicBezTo>
                <a:cubicBezTo>
                  <a:pt x="10957" y="442"/>
                  <a:pt x="10973" y="458"/>
                  <a:pt x="10991" y="480"/>
                </a:cubicBezTo>
                <a:cubicBezTo>
                  <a:pt x="11009" y="503"/>
                  <a:pt x="11031" y="536"/>
                  <a:pt x="11059" y="579"/>
                </a:cubicBezTo>
                <a:lnTo>
                  <a:pt x="11154" y="728"/>
                </a:lnTo>
                <a:lnTo>
                  <a:pt x="11273" y="728"/>
                </a:lnTo>
                <a:lnTo>
                  <a:pt x="11148" y="533"/>
                </a:lnTo>
                <a:cubicBezTo>
                  <a:pt x="11124" y="495"/>
                  <a:pt x="11097" y="463"/>
                  <a:pt x="11070" y="438"/>
                </a:cubicBezTo>
                <a:cubicBezTo>
                  <a:pt x="11057" y="426"/>
                  <a:pt x="11038" y="414"/>
                  <a:pt x="11013" y="402"/>
                </a:cubicBezTo>
                <a:cubicBezTo>
                  <a:pt x="11081" y="393"/>
                  <a:pt x="11132" y="371"/>
                  <a:pt x="11165" y="336"/>
                </a:cubicBezTo>
                <a:cubicBezTo>
                  <a:pt x="11198" y="301"/>
                  <a:pt x="11214" y="258"/>
                  <a:pt x="11214" y="208"/>
                </a:cubicBezTo>
                <a:cubicBezTo>
                  <a:pt x="11214" y="168"/>
                  <a:pt x="11204" y="132"/>
                  <a:pt x="11185" y="100"/>
                </a:cubicBezTo>
                <a:cubicBezTo>
                  <a:pt x="11165" y="67"/>
                  <a:pt x="11138" y="44"/>
                  <a:pt x="11105" y="32"/>
                </a:cubicBezTo>
                <a:cubicBezTo>
                  <a:pt x="11072" y="19"/>
                  <a:pt x="11023" y="12"/>
                  <a:pt x="10959" y="12"/>
                </a:cubicBezTo>
                <a:close/>
                <a:moveTo>
                  <a:pt x="337" y="0"/>
                </a:moveTo>
                <a:cubicBezTo>
                  <a:pt x="274" y="0"/>
                  <a:pt x="216" y="14"/>
                  <a:pt x="164" y="43"/>
                </a:cubicBezTo>
                <a:cubicBezTo>
                  <a:pt x="111" y="72"/>
                  <a:pt x="71" y="114"/>
                  <a:pt x="42" y="170"/>
                </a:cubicBezTo>
                <a:cubicBezTo>
                  <a:pt x="14" y="225"/>
                  <a:pt x="0" y="290"/>
                  <a:pt x="0" y="365"/>
                </a:cubicBezTo>
                <a:cubicBezTo>
                  <a:pt x="0" y="433"/>
                  <a:pt x="12" y="497"/>
                  <a:pt x="37" y="557"/>
                </a:cubicBezTo>
                <a:cubicBezTo>
                  <a:pt x="63" y="616"/>
                  <a:pt x="99" y="662"/>
                  <a:pt x="148" y="693"/>
                </a:cubicBezTo>
                <a:cubicBezTo>
                  <a:pt x="196" y="725"/>
                  <a:pt x="259" y="740"/>
                  <a:pt x="336" y="740"/>
                </a:cubicBezTo>
                <a:cubicBezTo>
                  <a:pt x="410" y="740"/>
                  <a:pt x="474" y="720"/>
                  <a:pt x="525" y="679"/>
                </a:cubicBezTo>
                <a:cubicBezTo>
                  <a:pt x="577" y="638"/>
                  <a:pt x="612" y="579"/>
                  <a:pt x="632" y="501"/>
                </a:cubicBezTo>
                <a:lnTo>
                  <a:pt x="538" y="477"/>
                </a:lnTo>
                <a:cubicBezTo>
                  <a:pt x="525" y="537"/>
                  <a:pt x="500" y="583"/>
                  <a:pt x="463" y="613"/>
                </a:cubicBezTo>
                <a:cubicBezTo>
                  <a:pt x="426" y="644"/>
                  <a:pt x="381" y="659"/>
                  <a:pt x="328" y="659"/>
                </a:cubicBezTo>
                <a:cubicBezTo>
                  <a:pt x="284" y="659"/>
                  <a:pt x="244" y="648"/>
                  <a:pt x="207" y="625"/>
                </a:cubicBezTo>
                <a:cubicBezTo>
                  <a:pt x="169" y="603"/>
                  <a:pt x="141" y="569"/>
                  <a:pt x="124" y="524"/>
                </a:cubicBezTo>
                <a:cubicBezTo>
                  <a:pt x="106" y="478"/>
                  <a:pt x="97" y="425"/>
                  <a:pt x="97" y="364"/>
                </a:cubicBezTo>
                <a:cubicBezTo>
                  <a:pt x="97" y="317"/>
                  <a:pt x="105" y="271"/>
                  <a:pt x="120" y="227"/>
                </a:cubicBezTo>
                <a:cubicBezTo>
                  <a:pt x="135" y="182"/>
                  <a:pt x="161" y="147"/>
                  <a:pt x="197" y="121"/>
                </a:cubicBezTo>
                <a:cubicBezTo>
                  <a:pt x="234" y="94"/>
                  <a:pt x="280" y="81"/>
                  <a:pt x="335" y="81"/>
                </a:cubicBezTo>
                <a:cubicBezTo>
                  <a:pt x="383" y="81"/>
                  <a:pt x="423" y="93"/>
                  <a:pt x="455" y="117"/>
                </a:cubicBezTo>
                <a:cubicBezTo>
                  <a:pt x="486" y="140"/>
                  <a:pt x="510" y="178"/>
                  <a:pt x="527" y="230"/>
                </a:cubicBezTo>
                <a:lnTo>
                  <a:pt x="620" y="208"/>
                </a:lnTo>
                <a:cubicBezTo>
                  <a:pt x="601" y="142"/>
                  <a:pt x="567" y="91"/>
                  <a:pt x="518" y="55"/>
                </a:cubicBezTo>
                <a:cubicBezTo>
                  <a:pt x="469" y="18"/>
                  <a:pt x="409" y="0"/>
                  <a:pt x="337" y="0"/>
                </a:cubicBezTo>
                <a:close/>
                <a:moveTo>
                  <a:pt x="1063" y="0"/>
                </a:moveTo>
                <a:cubicBezTo>
                  <a:pt x="962" y="0"/>
                  <a:pt x="880" y="33"/>
                  <a:pt x="816" y="100"/>
                </a:cubicBezTo>
                <a:cubicBezTo>
                  <a:pt x="752" y="168"/>
                  <a:pt x="720" y="261"/>
                  <a:pt x="720" y="379"/>
                </a:cubicBezTo>
                <a:cubicBezTo>
                  <a:pt x="720" y="442"/>
                  <a:pt x="734" y="502"/>
                  <a:pt x="761" y="558"/>
                </a:cubicBezTo>
                <a:cubicBezTo>
                  <a:pt x="789" y="614"/>
                  <a:pt x="829" y="659"/>
                  <a:pt x="882" y="691"/>
                </a:cubicBezTo>
                <a:cubicBezTo>
                  <a:pt x="935" y="724"/>
                  <a:pt x="995" y="740"/>
                  <a:pt x="1062" y="740"/>
                </a:cubicBezTo>
                <a:cubicBezTo>
                  <a:pt x="1125" y="740"/>
                  <a:pt x="1183" y="726"/>
                  <a:pt x="1236" y="696"/>
                </a:cubicBezTo>
                <a:cubicBezTo>
                  <a:pt x="1290" y="667"/>
                  <a:pt x="1332" y="623"/>
                  <a:pt x="1361" y="566"/>
                </a:cubicBezTo>
                <a:cubicBezTo>
                  <a:pt x="1390" y="509"/>
                  <a:pt x="1405" y="444"/>
                  <a:pt x="1405" y="371"/>
                </a:cubicBezTo>
                <a:cubicBezTo>
                  <a:pt x="1405" y="299"/>
                  <a:pt x="1391" y="235"/>
                  <a:pt x="1363" y="179"/>
                </a:cubicBezTo>
                <a:cubicBezTo>
                  <a:pt x="1335" y="122"/>
                  <a:pt x="1295" y="78"/>
                  <a:pt x="1242" y="47"/>
                </a:cubicBezTo>
                <a:cubicBezTo>
                  <a:pt x="1189" y="15"/>
                  <a:pt x="1129" y="0"/>
                  <a:pt x="1063" y="0"/>
                </a:cubicBezTo>
                <a:close/>
                <a:moveTo>
                  <a:pt x="3641" y="0"/>
                </a:moveTo>
                <a:cubicBezTo>
                  <a:pt x="3569" y="0"/>
                  <a:pt x="3506" y="15"/>
                  <a:pt x="3452" y="44"/>
                </a:cubicBezTo>
                <a:cubicBezTo>
                  <a:pt x="3397" y="73"/>
                  <a:pt x="3355" y="118"/>
                  <a:pt x="3326" y="179"/>
                </a:cubicBezTo>
                <a:cubicBezTo>
                  <a:pt x="3297" y="239"/>
                  <a:pt x="3282" y="304"/>
                  <a:pt x="3282" y="374"/>
                </a:cubicBezTo>
                <a:cubicBezTo>
                  <a:pt x="3282" y="444"/>
                  <a:pt x="3297" y="507"/>
                  <a:pt x="3326" y="564"/>
                </a:cubicBezTo>
                <a:cubicBezTo>
                  <a:pt x="3355" y="621"/>
                  <a:pt x="3399" y="665"/>
                  <a:pt x="3456" y="695"/>
                </a:cubicBezTo>
                <a:cubicBezTo>
                  <a:pt x="3514" y="725"/>
                  <a:pt x="3578" y="740"/>
                  <a:pt x="3648" y="740"/>
                </a:cubicBezTo>
                <a:cubicBezTo>
                  <a:pt x="3700" y="740"/>
                  <a:pt x="3751" y="731"/>
                  <a:pt x="3800" y="712"/>
                </a:cubicBezTo>
                <a:cubicBezTo>
                  <a:pt x="3850" y="693"/>
                  <a:pt x="3898" y="666"/>
                  <a:pt x="3944" y="628"/>
                </a:cubicBezTo>
                <a:lnTo>
                  <a:pt x="3944" y="363"/>
                </a:lnTo>
                <a:lnTo>
                  <a:pt x="3641" y="363"/>
                </a:lnTo>
                <a:lnTo>
                  <a:pt x="3641" y="447"/>
                </a:lnTo>
                <a:lnTo>
                  <a:pt x="3852" y="447"/>
                </a:lnTo>
                <a:lnTo>
                  <a:pt x="3852" y="581"/>
                </a:lnTo>
                <a:cubicBezTo>
                  <a:pt x="3831" y="598"/>
                  <a:pt x="3802" y="615"/>
                  <a:pt x="3763" y="631"/>
                </a:cubicBezTo>
                <a:cubicBezTo>
                  <a:pt x="3724" y="647"/>
                  <a:pt x="3684" y="655"/>
                  <a:pt x="3643" y="655"/>
                </a:cubicBezTo>
                <a:cubicBezTo>
                  <a:pt x="3595" y="655"/>
                  <a:pt x="3551" y="644"/>
                  <a:pt x="3509" y="624"/>
                </a:cubicBezTo>
                <a:cubicBezTo>
                  <a:pt x="3467" y="603"/>
                  <a:pt x="3435" y="571"/>
                  <a:pt x="3413" y="528"/>
                </a:cubicBezTo>
                <a:cubicBezTo>
                  <a:pt x="3391" y="485"/>
                  <a:pt x="3380" y="431"/>
                  <a:pt x="3380" y="368"/>
                </a:cubicBezTo>
                <a:cubicBezTo>
                  <a:pt x="3380" y="316"/>
                  <a:pt x="3389" y="268"/>
                  <a:pt x="3407" y="224"/>
                </a:cubicBezTo>
                <a:cubicBezTo>
                  <a:pt x="3418" y="198"/>
                  <a:pt x="3433" y="174"/>
                  <a:pt x="3452" y="153"/>
                </a:cubicBezTo>
                <a:cubicBezTo>
                  <a:pt x="3472" y="131"/>
                  <a:pt x="3497" y="114"/>
                  <a:pt x="3529" y="101"/>
                </a:cubicBezTo>
                <a:cubicBezTo>
                  <a:pt x="3560" y="88"/>
                  <a:pt x="3598" y="81"/>
                  <a:pt x="3641" y="81"/>
                </a:cubicBezTo>
                <a:cubicBezTo>
                  <a:pt x="3677" y="81"/>
                  <a:pt x="3710" y="87"/>
                  <a:pt x="3740" y="100"/>
                </a:cubicBezTo>
                <a:cubicBezTo>
                  <a:pt x="3769" y="112"/>
                  <a:pt x="3792" y="129"/>
                  <a:pt x="3808" y="150"/>
                </a:cubicBezTo>
                <a:cubicBezTo>
                  <a:pt x="3824" y="171"/>
                  <a:pt x="3837" y="199"/>
                  <a:pt x="3848" y="236"/>
                </a:cubicBezTo>
                <a:lnTo>
                  <a:pt x="3934" y="212"/>
                </a:lnTo>
                <a:cubicBezTo>
                  <a:pt x="3921" y="164"/>
                  <a:pt x="3903" y="125"/>
                  <a:pt x="3879" y="95"/>
                </a:cubicBezTo>
                <a:cubicBezTo>
                  <a:pt x="3856" y="65"/>
                  <a:pt x="3823" y="42"/>
                  <a:pt x="3781" y="25"/>
                </a:cubicBezTo>
                <a:cubicBezTo>
                  <a:pt x="3739" y="8"/>
                  <a:pt x="3692" y="0"/>
                  <a:pt x="3641" y="0"/>
                </a:cubicBezTo>
                <a:close/>
                <a:moveTo>
                  <a:pt x="9419" y="0"/>
                </a:moveTo>
                <a:cubicBezTo>
                  <a:pt x="9348" y="0"/>
                  <a:pt x="9285" y="15"/>
                  <a:pt x="9230" y="44"/>
                </a:cubicBezTo>
                <a:cubicBezTo>
                  <a:pt x="9176" y="73"/>
                  <a:pt x="9134" y="118"/>
                  <a:pt x="9105" y="179"/>
                </a:cubicBezTo>
                <a:cubicBezTo>
                  <a:pt x="9076" y="239"/>
                  <a:pt x="9061" y="304"/>
                  <a:pt x="9061" y="374"/>
                </a:cubicBezTo>
                <a:cubicBezTo>
                  <a:pt x="9061" y="444"/>
                  <a:pt x="9076" y="507"/>
                  <a:pt x="9105" y="564"/>
                </a:cubicBezTo>
                <a:cubicBezTo>
                  <a:pt x="9134" y="621"/>
                  <a:pt x="9178" y="665"/>
                  <a:pt x="9235" y="695"/>
                </a:cubicBezTo>
                <a:cubicBezTo>
                  <a:pt x="9293" y="725"/>
                  <a:pt x="9356" y="740"/>
                  <a:pt x="9427" y="740"/>
                </a:cubicBezTo>
                <a:cubicBezTo>
                  <a:pt x="9479" y="740"/>
                  <a:pt x="9530" y="731"/>
                  <a:pt x="9579" y="712"/>
                </a:cubicBezTo>
                <a:cubicBezTo>
                  <a:pt x="9629" y="693"/>
                  <a:pt x="9677" y="666"/>
                  <a:pt x="9723" y="628"/>
                </a:cubicBezTo>
                <a:lnTo>
                  <a:pt x="9723" y="363"/>
                </a:lnTo>
                <a:lnTo>
                  <a:pt x="9420" y="363"/>
                </a:lnTo>
                <a:lnTo>
                  <a:pt x="9420" y="447"/>
                </a:lnTo>
                <a:lnTo>
                  <a:pt x="9630" y="447"/>
                </a:lnTo>
                <a:lnTo>
                  <a:pt x="9630" y="581"/>
                </a:lnTo>
                <a:cubicBezTo>
                  <a:pt x="9610" y="598"/>
                  <a:pt x="9581" y="615"/>
                  <a:pt x="9541" y="631"/>
                </a:cubicBezTo>
                <a:cubicBezTo>
                  <a:pt x="9502" y="647"/>
                  <a:pt x="9462" y="655"/>
                  <a:pt x="9421" y="655"/>
                </a:cubicBezTo>
                <a:cubicBezTo>
                  <a:pt x="9374" y="655"/>
                  <a:pt x="9330" y="644"/>
                  <a:pt x="9288" y="624"/>
                </a:cubicBezTo>
                <a:cubicBezTo>
                  <a:pt x="9246" y="603"/>
                  <a:pt x="9214" y="571"/>
                  <a:pt x="9192" y="528"/>
                </a:cubicBezTo>
                <a:cubicBezTo>
                  <a:pt x="9170" y="485"/>
                  <a:pt x="9159" y="431"/>
                  <a:pt x="9159" y="368"/>
                </a:cubicBezTo>
                <a:cubicBezTo>
                  <a:pt x="9159" y="316"/>
                  <a:pt x="9168" y="268"/>
                  <a:pt x="9186" y="224"/>
                </a:cubicBezTo>
                <a:cubicBezTo>
                  <a:pt x="9197" y="198"/>
                  <a:pt x="9212" y="174"/>
                  <a:pt x="9231" y="153"/>
                </a:cubicBezTo>
                <a:cubicBezTo>
                  <a:pt x="9251" y="131"/>
                  <a:pt x="9276" y="114"/>
                  <a:pt x="9308" y="101"/>
                </a:cubicBezTo>
                <a:cubicBezTo>
                  <a:pt x="9339" y="88"/>
                  <a:pt x="9377" y="81"/>
                  <a:pt x="9420" y="81"/>
                </a:cubicBezTo>
                <a:cubicBezTo>
                  <a:pt x="9456" y="81"/>
                  <a:pt x="9489" y="87"/>
                  <a:pt x="9519" y="100"/>
                </a:cubicBezTo>
                <a:cubicBezTo>
                  <a:pt x="9548" y="112"/>
                  <a:pt x="9571" y="129"/>
                  <a:pt x="9587" y="150"/>
                </a:cubicBezTo>
                <a:cubicBezTo>
                  <a:pt x="9603" y="171"/>
                  <a:pt x="9616" y="199"/>
                  <a:pt x="9627" y="236"/>
                </a:cubicBezTo>
                <a:lnTo>
                  <a:pt x="9712" y="212"/>
                </a:lnTo>
                <a:cubicBezTo>
                  <a:pt x="9700" y="164"/>
                  <a:pt x="9682" y="125"/>
                  <a:pt x="9658" y="95"/>
                </a:cubicBezTo>
                <a:cubicBezTo>
                  <a:pt x="9634" y="65"/>
                  <a:pt x="9602" y="42"/>
                  <a:pt x="9560" y="25"/>
                </a:cubicBezTo>
                <a:cubicBezTo>
                  <a:pt x="9518" y="8"/>
                  <a:pt x="9471" y="0"/>
                  <a:pt x="9419" y="0"/>
                </a:cubicBezTo>
                <a:close/>
                <a:moveTo>
                  <a:pt x="10177" y="0"/>
                </a:moveTo>
                <a:cubicBezTo>
                  <a:pt x="10076" y="0"/>
                  <a:pt x="9993" y="33"/>
                  <a:pt x="9930" y="100"/>
                </a:cubicBezTo>
                <a:cubicBezTo>
                  <a:pt x="9866" y="168"/>
                  <a:pt x="9834" y="261"/>
                  <a:pt x="9834" y="379"/>
                </a:cubicBezTo>
                <a:cubicBezTo>
                  <a:pt x="9834" y="442"/>
                  <a:pt x="9848" y="502"/>
                  <a:pt x="9875" y="558"/>
                </a:cubicBezTo>
                <a:cubicBezTo>
                  <a:pt x="9902" y="614"/>
                  <a:pt x="9943" y="659"/>
                  <a:pt x="9996" y="691"/>
                </a:cubicBezTo>
                <a:cubicBezTo>
                  <a:pt x="10049" y="724"/>
                  <a:pt x="10109" y="740"/>
                  <a:pt x="10176" y="740"/>
                </a:cubicBezTo>
                <a:cubicBezTo>
                  <a:pt x="10238" y="740"/>
                  <a:pt x="10296" y="726"/>
                  <a:pt x="10350" y="696"/>
                </a:cubicBezTo>
                <a:cubicBezTo>
                  <a:pt x="10404" y="667"/>
                  <a:pt x="10445" y="623"/>
                  <a:pt x="10475" y="566"/>
                </a:cubicBezTo>
                <a:cubicBezTo>
                  <a:pt x="10504" y="509"/>
                  <a:pt x="10519" y="444"/>
                  <a:pt x="10519" y="371"/>
                </a:cubicBezTo>
                <a:cubicBezTo>
                  <a:pt x="10519" y="299"/>
                  <a:pt x="10505" y="235"/>
                  <a:pt x="10477" y="179"/>
                </a:cubicBezTo>
                <a:cubicBezTo>
                  <a:pt x="10449" y="122"/>
                  <a:pt x="10409" y="78"/>
                  <a:pt x="10355" y="47"/>
                </a:cubicBezTo>
                <a:cubicBezTo>
                  <a:pt x="10302" y="15"/>
                  <a:pt x="10243" y="0"/>
                  <a:pt x="10177" y="0"/>
                </a:cubicBezTo>
                <a:close/>
              </a:path>
            </a:pathLst>
          </a:custGeom>
          <a:solidFill>
            <a:schemeClr val="lt2"/>
          </a:solidFill>
          <a:ln w="19050" cap="flat">
            <a:solidFill>
              <a:schemeClr val="dk2"/>
            </a:solidFill>
            <a:prstDash val="solid"/>
            <a:round/>
            <a:headEnd type="none" w="med" len="med"/>
            <a:tailEnd type="none" w="med" len="med"/>
          </a:ln>
        </p:spPr>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Shape 486"/>
          <p:cNvPicPr preferRelativeResize="0"/>
          <p:nvPr/>
        </p:nvPicPr>
        <p:blipFill>
          <a:blip r:embed="rId3"/>
          <a:stretch>
            <a:fillRect/>
          </a:stretch>
        </p:blipFill>
        <p:spPr>
          <a:xfrm>
            <a:off x="1684624" y="901124"/>
            <a:ext cx="5774774" cy="52117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Basics to know....</a:t>
            </a:r>
          </a:p>
        </p:txBody>
      </p:sp>
      <p:sp>
        <p:nvSpPr>
          <p:cNvPr id="71" name="Shape 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Colleges see all final grades for courses taken in Upper School</a:t>
            </a:r>
          </a:p>
          <a:p>
            <a:pPr marL="457200" lvl="0" indent="-381000" rtl="0">
              <a:spcBef>
                <a:spcPts val="0"/>
              </a:spcBef>
              <a:buClr>
                <a:schemeClr val="dk1"/>
              </a:buClr>
              <a:buSzPct val="100000"/>
              <a:buFont typeface="Arial"/>
              <a:buChar char="●"/>
            </a:pPr>
            <a:r>
              <a:rPr lang="en" sz="2400"/>
              <a:t>1 course passed = 1 high school credit</a:t>
            </a:r>
          </a:p>
          <a:p>
            <a:pPr marL="457200" lvl="0" indent="-381000" rtl="0">
              <a:spcBef>
                <a:spcPts val="0"/>
              </a:spcBef>
              <a:buClr>
                <a:schemeClr val="dk1"/>
              </a:buClr>
              <a:buSzPct val="100000"/>
              <a:buFont typeface="Arial"/>
              <a:buChar char="●"/>
            </a:pPr>
            <a:r>
              <a:rPr lang="en" sz="2400"/>
              <a:t>All courses required for graduation must be passed with a D or higher. Students must retake any required course that they earn an F in.</a:t>
            </a:r>
          </a:p>
          <a:p>
            <a:pPr marL="457200" lvl="0" indent="-381000" rtl="0">
              <a:spcBef>
                <a:spcPts val="0"/>
              </a:spcBef>
              <a:buClr>
                <a:schemeClr val="dk1"/>
              </a:buClr>
              <a:buSzPct val="100000"/>
              <a:buFont typeface="Arial"/>
              <a:buChar char="●"/>
            </a:pPr>
            <a:r>
              <a:rPr lang="en" sz="2400"/>
              <a:t>Failing courses may jeopardize your ability to graduate on time</a:t>
            </a:r>
          </a:p>
          <a:p>
            <a:pPr marL="457200" lvl="0" indent="-381000" rtl="0">
              <a:spcBef>
                <a:spcPts val="0"/>
              </a:spcBef>
              <a:buClr>
                <a:schemeClr val="dk1"/>
              </a:buClr>
              <a:buSzPct val="100000"/>
              <a:buFont typeface="Arial"/>
              <a:buChar char="●"/>
            </a:pPr>
            <a:r>
              <a:rPr lang="en" sz="2400"/>
              <a:t>Taking honors courses only helps your GPA if you earn high grades in them.</a:t>
            </a:r>
          </a:p>
          <a:p>
            <a:pPr marL="457200" lvl="0" indent="-381000" rtl="0">
              <a:spcBef>
                <a:spcPts val="0"/>
              </a:spcBef>
              <a:buClr>
                <a:schemeClr val="dk1"/>
              </a:buClr>
              <a:buSzPct val="100000"/>
              <a:buFont typeface="Arial"/>
              <a:buChar char="●"/>
            </a:pPr>
            <a:r>
              <a:rPr lang="en" sz="2400"/>
              <a:t>If you demonstrate that you are a strong student, you may take college courses as a junior and senior for both high school and college credit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62787"/>
            <a:ext cx="8229600" cy="1143000"/>
          </a:xfrm>
          <a:prstGeom prst="rect">
            <a:avLst/>
          </a:prstGeom>
        </p:spPr>
        <p:txBody>
          <a:bodyPr lIns="91425" tIns="91425" rIns="91425" bIns="91425" anchor="b" anchorCtr="0">
            <a:noAutofit/>
          </a:bodyPr>
          <a:lstStyle/>
          <a:p>
            <a:pPr lvl="0" rtl="0">
              <a:spcBef>
                <a:spcPts val="0"/>
              </a:spcBef>
              <a:buNone/>
            </a:pPr>
            <a:r>
              <a:rPr lang="en"/>
              <a:t>PLP Graduation </a:t>
            </a:r>
          </a:p>
          <a:p>
            <a:pPr>
              <a:spcBef>
                <a:spcPts val="0"/>
              </a:spcBef>
              <a:buNone/>
            </a:pPr>
            <a:r>
              <a:rPr lang="en"/>
              <a:t>Requirements</a:t>
            </a: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7350" rtl="0">
              <a:spcBef>
                <a:spcPts val="0"/>
              </a:spcBef>
              <a:buClr>
                <a:schemeClr val="dk1"/>
              </a:buClr>
              <a:buSzPct val="100000"/>
              <a:buFont typeface="Arial"/>
              <a:buChar char="●"/>
            </a:pPr>
            <a:r>
              <a:rPr lang="en" sz="2500"/>
              <a:t>ENGLISH (4 credits required)</a:t>
            </a:r>
          </a:p>
          <a:p>
            <a:pPr marL="457200" lvl="0" indent="-387350" rtl="0">
              <a:spcBef>
                <a:spcPts val="0"/>
              </a:spcBef>
              <a:buClr>
                <a:schemeClr val="dk1"/>
              </a:buClr>
              <a:buSzPct val="100000"/>
              <a:buFont typeface="Arial"/>
              <a:buChar char="●"/>
            </a:pPr>
            <a:r>
              <a:rPr lang="en" sz="2500"/>
              <a:t>MATH (4 credits required)</a:t>
            </a:r>
          </a:p>
          <a:p>
            <a:pPr marL="457200" lvl="0" indent="-387350" rtl="0">
              <a:spcBef>
                <a:spcPts val="0"/>
              </a:spcBef>
              <a:buClr>
                <a:schemeClr val="dk1"/>
              </a:buClr>
              <a:buSzPct val="100000"/>
              <a:buFont typeface="Arial"/>
              <a:buChar char="●"/>
            </a:pPr>
            <a:r>
              <a:rPr lang="en" sz="2500"/>
              <a:t>SCIENCE (3 credits required)</a:t>
            </a:r>
          </a:p>
          <a:p>
            <a:pPr marL="457200" lvl="0" indent="-387350" rtl="0">
              <a:spcBef>
                <a:spcPts val="0"/>
              </a:spcBef>
              <a:buClr>
                <a:schemeClr val="dk1"/>
              </a:buClr>
              <a:buSzPct val="100000"/>
              <a:buFont typeface="Arial"/>
              <a:buChar char="●"/>
            </a:pPr>
            <a:r>
              <a:rPr lang="en" sz="2500"/>
              <a:t>SOCIAL STUDIES (4 credits required)</a:t>
            </a:r>
          </a:p>
          <a:p>
            <a:pPr marL="457200" lvl="0" indent="-387350" rtl="0">
              <a:spcBef>
                <a:spcPts val="0"/>
              </a:spcBef>
              <a:buClr>
                <a:schemeClr val="dk1"/>
              </a:buClr>
              <a:buSzPct val="100000"/>
              <a:buFont typeface="Arial"/>
              <a:buChar char="●"/>
            </a:pPr>
            <a:r>
              <a:rPr lang="en" sz="2500"/>
              <a:t>FINE ARTS (4 courses, 1 per year)</a:t>
            </a:r>
          </a:p>
          <a:p>
            <a:pPr marL="457200" lvl="0" indent="-387350" rtl="0">
              <a:spcBef>
                <a:spcPts val="0"/>
              </a:spcBef>
              <a:buClr>
                <a:schemeClr val="dk1"/>
              </a:buClr>
              <a:buSzPct val="100000"/>
              <a:buFont typeface="Arial"/>
              <a:buChar char="●"/>
            </a:pPr>
            <a:r>
              <a:rPr lang="en" sz="2500"/>
              <a:t>SPANISH (2 credits required for graduation, but Spanish must be taken all 4 years)</a:t>
            </a:r>
          </a:p>
          <a:p>
            <a:pPr marL="457200" lvl="0" indent="-387350" rtl="0">
              <a:spcBef>
                <a:spcPts val="0"/>
              </a:spcBef>
              <a:buClr>
                <a:schemeClr val="dk1"/>
              </a:buClr>
              <a:buSzPct val="100000"/>
              <a:buFont typeface="Arial"/>
              <a:buChar char="●"/>
            </a:pPr>
            <a:r>
              <a:rPr lang="en" sz="2500"/>
              <a:t>PE (4 credits required)</a:t>
            </a:r>
          </a:p>
          <a:p>
            <a:pPr marL="457200" lvl="0" indent="-387350" rtl="0">
              <a:spcBef>
                <a:spcPts val="0"/>
              </a:spcBef>
              <a:buClr>
                <a:schemeClr val="dk1"/>
              </a:buClr>
              <a:buSzPct val="100000"/>
              <a:buFont typeface="Arial"/>
              <a:buChar char="●"/>
            </a:pPr>
            <a:r>
              <a:rPr lang="en" sz="2500"/>
              <a:t>ETHICS OF TECHNOLOGY and PUBLIC SPEAKING (1 credit required, 0.5 each)</a:t>
            </a:r>
          </a:p>
          <a:p>
            <a:pPr marL="457200" lvl="0" indent="-387350" rtl="0">
              <a:spcBef>
                <a:spcPts val="0"/>
              </a:spcBef>
              <a:buClr>
                <a:schemeClr val="dk1"/>
              </a:buClr>
              <a:buSzPct val="100000"/>
              <a:buFont typeface="Arial"/>
              <a:buChar char="●"/>
            </a:pPr>
            <a:r>
              <a:rPr lang="en" sz="2500"/>
              <a:t>Service Learning (40 hours per school year, 160 total)</a:t>
            </a:r>
          </a:p>
          <a:p>
            <a:pPr marL="457200" lvl="0" indent="-387350" rtl="0">
              <a:spcBef>
                <a:spcPts val="0"/>
              </a:spcBef>
              <a:buClr>
                <a:schemeClr val="dk1"/>
              </a:buClr>
              <a:buSzPct val="100000"/>
              <a:buFont typeface="Arial"/>
              <a:buChar char="●"/>
            </a:pPr>
            <a:r>
              <a:rPr lang="en" sz="2500"/>
              <a:t>Pride Project (passing grade on paper, product and presentation)</a:t>
            </a:r>
          </a:p>
        </p:txBody>
      </p:sp>
      <p:pic>
        <p:nvPicPr>
          <p:cNvPr id="78" name="Shape 78"/>
          <p:cNvPicPr preferRelativeResize="0"/>
          <p:nvPr/>
        </p:nvPicPr>
        <p:blipFill>
          <a:blip r:embed="rId3"/>
          <a:stretch>
            <a:fillRect/>
          </a:stretch>
        </p:blipFill>
        <p:spPr>
          <a:xfrm>
            <a:off x="5696350" y="201200"/>
            <a:ext cx="3288975" cy="22016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5265</Words>
  <Application>Microsoft Office PowerPoint</Application>
  <PresentationFormat>On-screen Show (4:3)</PresentationFormat>
  <Paragraphs>399</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Custom Theme</vt:lpstr>
      <vt:lpstr>The Freshman Shock: </vt:lpstr>
      <vt:lpstr>What have you heard about Upper School?</vt:lpstr>
      <vt:lpstr>Slide 3</vt:lpstr>
      <vt:lpstr>COLLEGE-PREP RIGOR</vt:lpstr>
      <vt:lpstr>COLLEGE-PREP RIGOR</vt:lpstr>
      <vt:lpstr>COLLEGE-PREP RIGOR</vt:lpstr>
      <vt:lpstr>Slide 7</vt:lpstr>
      <vt:lpstr>Basics to know....</vt:lpstr>
      <vt:lpstr>PLP Graduation  Requirements</vt:lpstr>
      <vt:lpstr>Slide 10</vt:lpstr>
      <vt:lpstr>Academics:  What to Expect...</vt:lpstr>
      <vt:lpstr>ENGLISH SUMMER READING ASSIGNMENTS</vt:lpstr>
      <vt:lpstr>MATH (9th grade vs. 8th grade)</vt:lpstr>
      <vt:lpstr>MATH (9th grade vs. 8th grade)</vt:lpstr>
      <vt:lpstr>ENGLISH (9th grade vs. 8th grade)</vt:lpstr>
      <vt:lpstr>SCIENCE (9th grade vs. 8th grade)</vt:lpstr>
      <vt:lpstr>SOCIAL STUDIES (9th grd vs. 8th grd)</vt:lpstr>
      <vt:lpstr>SPANISH (9th grade vs. 8th grade)</vt:lpstr>
      <vt:lpstr>FINE ARTS (9th grade vs. 8th grade)</vt:lpstr>
      <vt:lpstr>FINE ARTS (9th grade vs. 8th grade)</vt:lpstr>
      <vt:lpstr>Homework and Studying  in Upper School "Study Skills and Myths"</vt:lpstr>
      <vt:lpstr>HOMEWORK</vt:lpstr>
      <vt:lpstr>HOMEWORK</vt:lpstr>
      <vt:lpstr>STUDYING</vt:lpstr>
      <vt:lpstr>STUDYING</vt:lpstr>
      <vt:lpstr>STRATEGIES for HW and Study Time</vt:lpstr>
      <vt:lpstr>A Good Study Spot Should...</vt:lpstr>
      <vt:lpstr>A Good Study Spot Should...</vt:lpstr>
      <vt:lpstr>5 Studying Myths</vt:lpstr>
      <vt:lpstr>5 Studying Myths</vt:lpstr>
      <vt:lpstr>5 Studying Myths</vt:lpstr>
      <vt:lpstr>5 Studying Myths</vt:lpstr>
      <vt:lpstr>5 Studying Myths</vt:lpstr>
      <vt:lpstr>Handout: How to Plan a Homework Schedule</vt:lpstr>
      <vt:lpstr>TIME MANAGEMENT</vt:lpstr>
      <vt:lpstr>What fills up your time???</vt:lpstr>
      <vt:lpstr>Choosing Extracurriculars Wisely</vt:lpstr>
      <vt:lpstr>Choosing Extracurriculars Wisely</vt:lpstr>
      <vt:lpstr>Choosing Extracurriculars Wisely</vt:lpstr>
      <vt:lpstr>The Key is Balance</vt:lpstr>
      <vt:lpstr>Balancing Extracurricular Activities</vt:lpstr>
      <vt:lpstr>Organization</vt:lpstr>
      <vt:lpstr>Slide 43</vt:lpstr>
      <vt:lpstr>Planners &amp; Agendas</vt:lpstr>
      <vt:lpstr>Slide 45</vt:lpstr>
      <vt:lpstr>Planners &amp; Agendas</vt:lpstr>
      <vt:lpstr>Planners &amp; Agendas</vt:lpstr>
      <vt:lpstr>Planners &amp; Agendas</vt:lpstr>
      <vt:lpstr>Organizing your School Stuff</vt:lpstr>
      <vt:lpstr>How to Get Organized for the Week </vt:lpstr>
      <vt:lpstr>Using EDLINE/PowerSchool to help you organize</vt:lpstr>
      <vt:lpstr>Managing Conflicts and Issues</vt:lpstr>
      <vt:lpstr>What types of conflicts might you encounter in Upper School?</vt:lpstr>
      <vt:lpstr>Resolving Conflicts: DE-ESCALATE!</vt:lpstr>
      <vt:lpstr>To De-Escalate a Conflict...</vt:lpstr>
      <vt:lpstr>Resolving Conflicts with Peers</vt:lpstr>
      <vt:lpstr>Managing School-Related Conflicts - what would you do?  Get into groups of 3 and discuss...</vt:lpstr>
      <vt:lpstr>Problem-Solving in Upper School</vt:lpstr>
      <vt:lpstr>10 Tips for Talking with Your APs</vt:lpstr>
      <vt:lpstr>10 Tips for Talking with Your APs...</vt:lpstr>
      <vt:lpstr>10 Tips for Talking with Your APs...</vt:lpstr>
      <vt:lpstr>10 Tips for Talking with Your APs...</vt:lpstr>
      <vt:lpstr>10 Tips for Talking with Your APs...</vt:lpstr>
      <vt:lpstr>10 Tips for Talking with Your APs...</vt:lpstr>
      <vt:lpstr>Getting Help from the Counselor</vt:lpstr>
      <vt:lpstr>Getting Help from the Counselor</vt:lpstr>
      <vt:lpstr>In groups of 3, discuss: which of the following situations should you problem-solve on your own and which might you need an adult's help?</vt:lpstr>
      <vt:lpstr>College Planning Essentials</vt:lpstr>
      <vt:lpstr>College Planning Essentials</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Freshman Shock: </dc:title>
  <dc:creator>Whitney Triplett</dc:creator>
  <cp:lastModifiedBy>wtriplett</cp:lastModifiedBy>
  <cp:revision>1</cp:revision>
  <dcterms:modified xsi:type="dcterms:W3CDTF">2014-06-11T18:39:00Z</dcterms:modified>
</cp:coreProperties>
</file>